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embeddedFontLst>
    <p:embeddedFont>
      <p:font typeface="Helvetica Neue" panose="02000503000000020004" pitchFamily="2" charset="0"/>
      <p:regular r:id="rId13"/>
      <p:bold r:id="rId14"/>
      <p:italic r:id="rId15"/>
      <p:boldItalic r:id="rId1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1" roundtripDataSignature="AMtx7mgjYZV5VyJKCcJ928IgKr+xyAhzW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milla Jones"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157"/>
    <p:restoredTop sz="94667"/>
  </p:normalViewPr>
  <p:slideViewPr>
    <p:cSldViewPr snapToGrid="0">
      <p:cViewPr varScale="1">
        <p:scale>
          <a:sx n="90" d="100"/>
          <a:sy n="90" d="100"/>
        </p:scale>
        <p:origin x="232" y="3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26" Type="http://schemas.openxmlformats.org/officeDocument/2006/relationships/tableStyles" Target="tableStyles.xml"/><Relationship Id="rId3" Type="http://schemas.openxmlformats.org/officeDocument/2006/relationships/slide" Target="slides/slide2.xml"/><Relationship Id="rId21" Type="http://customschemas.google.com/relationships/presentationmetadata" Target="metadata"/><Relationship Id="rId7" Type="http://schemas.openxmlformats.org/officeDocument/2006/relationships/slide" Target="slides/slide6.xml"/><Relationship Id="rId12" Type="http://schemas.openxmlformats.org/officeDocument/2006/relationships/notesMaster" Target="notesMasters/notesMaster1.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5" name="Google Shape;21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8" name="Google Shape;268;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2" name="Google Shape;22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8" name="Google Shape;228;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4" name="Google Shape;23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9" name="Google Shape;239;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5" name="Google Shape;24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0" name="Google Shape;250;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4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6" name="Google Shape;256;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4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2" name="Google Shape;262;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12"/>
        <p:cNvGrpSpPr/>
        <p:nvPr/>
      </p:nvGrpSpPr>
      <p:grpSpPr>
        <a:xfrm>
          <a:off x="0" y="0"/>
          <a:ext cx="0" cy="0"/>
          <a:chOff x="0" y="0"/>
          <a:chExt cx="0" cy="0"/>
        </a:xfrm>
      </p:grpSpPr>
      <p:sp>
        <p:nvSpPr>
          <p:cNvPr id="13" name="Google Shape;13;p15"/>
          <p:cNvSpPr/>
          <p:nvPr/>
        </p:nvSpPr>
        <p:spPr>
          <a:xfrm>
            <a:off x="0" y="0"/>
            <a:ext cx="12192000" cy="6858000"/>
          </a:xfrm>
          <a:prstGeom prst="rect">
            <a:avLst/>
          </a:prstGeom>
          <a:solidFill>
            <a:srgbClr val="95CD7A">
              <a:alpha val="7254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 name="Google Shape;14;p15"/>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 name="Google Shape;15;p15"/>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 name="Google Shape;16;p15"/>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56"/>
        <p:cNvGrpSpPr/>
        <p:nvPr/>
      </p:nvGrpSpPr>
      <p:grpSpPr>
        <a:xfrm>
          <a:off x="0" y="0"/>
          <a:ext cx="0" cy="0"/>
          <a:chOff x="0" y="0"/>
          <a:chExt cx="0" cy="0"/>
        </a:xfrm>
      </p:grpSpPr>
      <p:sp>
        <p:nvSpPr>
          <p:cNvPr id="57" name="Google Shape;57;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8" name="Google Shape;58;p24"/>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59" name="Google Shape;59;p24"/>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60" name="Google Shape;60;p24"/>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24"/>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24"/>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63"/>
        <p:cNvGrpSpPr/>
        <p:nvPr/>
      </p:nvGrpSpPr>
      <p:grpSpPr>
        <a:xfrm>
          <a:off x="0" y="0"/>
          <a:ext cx="0" cy="0"/>
          <a:chOff x="0" y="0"/>
          <a:chExt cx="0" cy="0"/>
        </a:xfrm>
      </p:grpSpPr>
      <p:sp>
        <p:nvSpPr>
          <p:cNvPr id="64" name="Google Shape;64;p2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65" name="Google Shape;65;p25"/>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66" name="Google Shape;66;p25"/>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7" name="Google Shape;67;p25"/>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25"/>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69"/>
        <p:cNvGrpSpPr/>
        <p:nvPr/>
      </p:nvGrpSpPr>
      <p:grpSpPr>
        <a:xfrm>
          <a:off x="0" y="0"/>
          <a:ext cx="0" cy="0"/>
          <a:chOff x="0" y="0"/>
          <a:chExt cx="0" cy="0"/>
        </a:xfrm>
      </p:grpSpPr>
      <p:sp>
        <p:nvSpPr>
          <p:cNvPr id="70" name="Google Shape;70;p2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71" name="Google Shape;71;p26"/>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72" name="Google Shape;72;p26"/>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3" name="Google Shape;73;p26"/>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26"/>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75"/>
        <p:cNvGrpSpPr/>
        <p:nvPr/>
      </p:nvGrpSpPr>
      <p:grpSpPr>
        <a:xfrm>
          <a:off x="0" y="0"/>
          <a:ext cx="0" cy="0"/>
          <a:chOff x="0" y="0"/>
          <a:chExt cx="0" cy="0"/>
        </a:xfrm>
      </p:grpSpPr>
      <p:sp>
        <p:nvSpPr>
          <p:cNvPr id="76" name="Google Shape;76;p2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77" name="Google Shape;77;p27"/>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78" name="Google Shape;78;p27"/>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9" name="Google Shape;79;p27"/>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 name="Google Shape;80;p27"/>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81"/>
        <p:cNvGrpSpPr/>
        <p:nvPr/>
      </p:nvGrpSpPr>
      <p:grpSpPr>
        <a:xfrm>
          <a:off x="0" y="0"/>
          <a:ext cx="0" cy="0"/>
          <a:chOff x="0" y="0"/>
          <a:chExt cx="0" cy="0"/>
        </a:xfrm>
      </p:grpSpPr>
      <p:grpSp>
        <p:nvGrpSpPr>
          <p:cNvPr id="82" name="Google Shape;82;p28"/>
          <p:cNvGrpSpPr/>
          <p:nvPr/>
        </p:nvGrpSpPr>
        <p:grpSpPr>
          <a:xfrm>
            <a:off x="0" y="5303521"/>
            <a:ext cx="12192000" cy="1639827"/>
            <a:chOff x="0" y="5303521"/>
            <a:chExt cx="12192000" cy="1639827"/>
          </a:xfrm>
        </p:grpSpPr>
        <p:pic>
          <p:nvPicPr>
            <p:cNvPr id="83" name="Google Shape;83;p28"/>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84" name="Google Shape;84;p28"/>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85" name="Google Shape;85;p2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28"/>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28"/>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88"/>
        <p:cNvGrpSpPr/>
        <p:nvPr/>
      </p:nvGrpSpPr>
      <p:grpSpPr>
        <a:xfrm>
          <a:off x="0" y="0"/>
          <a:ext cx="0" cy="0"/>
          <a:chOff x="0" y="0"/>
          <a:chExt cx="0" cy="0"/>
        </a:xfrm>
      </p:grpSpPr>
      <p:grpSp>
        <p:nvGrpSpPr>
          <p:cNvPr id="89" name="Google Shape;89;p29"/>
          <p:cNvGrpSpPr/>
          <p:nvPr/>
        </p:nvGrpSpPr>
        <p:grpSpPr>
          <a:xfrm>
            <a:off x="0" y="5303521"/>
            <a:ext cx="12192000" cy="1639827"/>
            <a:chOff x="0" y="5303521"/>
            <a:chExt cx="12192000" cy="1639827"/>
          </a:xfrm>
        </p:grpSpPr>
        <p:pic>
          <p:nvPicPr>
            <p:cNvPr id="90" name="Google Shape;90;p29"/>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91" name="Google Shape;91;p29"/>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92" name="Google Shape;92;p2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29"/>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29"/>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95"/>
        <p:cNvGrpSpPr/>
        <p:nvPr/>
      </p:nvGrpSpPr>
      <p:grpSpPr>
        <a:xfrm>
          <a:off x="0" y="0"/>
          <a:ext cx="0" cy="0"/>
          <a:chOff x="0" y="0"/>
          <a:chExt cx="0" cy="0"/>
        </a:xfrm>
      </p:grpSpPr>
      <p:sp>
        <p:nvSpPr>
          <p:cNvPr id="96" name="Google Shape;96;p3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 name="Google Shape;97;p30"/>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30"/>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99" name="Google Shape;99;p30"/>
          <p:cNvGrpSpPr/>
          <p:nvPr/>
        </p:nvGrpSpPr>
        <p:grpSpPr>
          <a:xfrm>
            <a:off x="0" y="5303521"/>
            <a:ext cx="12192000" cy="1639827"/>
            <a:chOff x="0" y="5303521"/>
            <a:chExt cx="12192000" cy="1639827"/>
          </a:xfrm>
        </p:grpSpPr>
        <p:pic>
          <p:nvPicPr>
            <p:cNvPr id="100" name="Google Shape;100;p30"/>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01" name="Google Shape;101;p30"/>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02"/>
        <p:cNvGrpSpPr/>
        <p:nvPr/>
      </p:nvGrpSpPr>
      <p:grpSpPr>
        <a:xfrm>
          <a:off x="0" y="0"/>
          <a:ext cx="0" cy="0"/>
          <a:chOff x="0" y="0"/>
          <a:chExt cx="0" cy="0"/>
        </a:xfrm>
      </p:grpSpPr>
      <p:grpSp>
        <p:nvGrpSpPr>
          <p:cNvPr id="103" name="Google Shape;103;p31"/>
          <p:cNvGrpSpPr/>
          <p:nvPr/>
        </p:nvGrpSpPr>
        <p:grpSpPr>
          <a:xfrm>
            <a:off x="0" y="5303521"/>
            <a:ext cx="12192000" cy="1639827"/>
            <a:chOff x="0" y="5303521"/>
            <a:chExt cx="12192000" cy="1639827"/>
          </a:xfrm>
        </p:grpSpPr>
        <p:pic>
          <p:nvPicPr>
            <p:cNvPr id="104" name="Google Shape;104;p31"/>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05" name="Google Shape;105;p31"/>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106" name="Google Shape;106;p31"/>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7" name="Google Shape;107;p31"/>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 name="Google Shape;108;p31"/>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09"/>
        <p:cNvGrpSpPr/>
        <p:nvPr/>
      </p:nvGrpSpPr>
      <p:grpSpPr>
        <a:xfrm>
          <a:off x="0" y="0"/>
          <a:ext cx="0" cy="0"/>
          <a:chOff x="0" y="0"/>
          <a:chExt cx="0" cy="0"/>
        </a:xfrm>
      </p:grpSpPr>
      <p:sp>
        <p:nvSpPr>
          <p:cNvPr id="110" name="Google Shape;110;p32"/>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11" name="Google Shape;111;p32"/>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12" name="Google Shape;112;p32"/>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3" name="Google Shape;113;p32"/>
          <p:cNvSpPr>
            <a:spLocks noGrp="1"/>
          </p:cNvSpPr>
          <p:nvPr>
            <p:ph type="pic" idx="2"/>
          </p:nvPr>
        </p:nvSpPr>
        <p:spPr>
          <a:xfrm>
            <a:off x="0" y="0"/>
            <a:ext cx="4340225" cy="6858000"/>
          </a:xfrm>
          <a:prstGeom prst="rect">
            <a:avLst/>
          </a:prstGeom>
          <a:noFill/>
          <a:ln>
            <a:noFill/>
          </a:ln>
        </p:spPr>
      </p:sp>
      <p:sp>
        <p:nvSpPr>
          <p:cNvPr id="114" name="Google Shape;114;p32"/>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15"/>
        <p:cNvGrpSpPr/>
        <p:nvPr/>
      </p:nvGrpSpPr>
      <p:grpSpPr>
        <a:xfrm>
          <a:off x="0" y="0"/>
          <a:ext cx="0" cy="0"/>
          <a:chOff x="0" y="0"/>
          <a:chExt cx="0" cy="0"/>
        </a:xfrm>
      </p:grpSpPr>
      <p:sp>
        <p:nvSpPr>
          <p:cNvPr id="116" name="Google Shape;116;p33"/>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17" name="Google Shape;117;p33"/>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18" name="Google Shape;118;p33"/>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9" name="Google Shape;119;p33"/>
          <p:cNvSpPr>
            <a:spLocks noGrp="1"/>
          </p:cNvSpPr>
          <p:nvPr>
            <p:ph type="pic" idx="2"/>
          </p:nvPr>
        </p:nvSpPr>
        <p:spPr>
          <a:xfrm>
            <a:off x="0" y="0"/>
            <a:ext cx="4340225" cy="6858000"/>
          </a:xfrm>
          <a:prstGeom prst="rect">
            <a:avLst/>
          </a:prstGeom>
          <a:noFill/>
          <a:ln>
            <a:noFill/>
          </a:ln>
        </p:spPr>
      </p:sp>
      <p:sp>
        <p:nvSpPr>
          <p:cNvPr id="120" name="Google Shape;120;p33"/>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17"/>
        <p:cNvGrpSpPr/>
        <p:nvPr/>
      </p:nvGrpSpPr>
      <p:grpSpPr>
        <a:xfrm>
          <a:off x="0" y="0"/>
          <a:ext cx="0" cy="0"/>
          <a:chOff x="0" y="0"/>
          <a:chExt cx="0" cy="0"/>
        </a:xfrm>
      </p:grpSpPr>
      <p:sp>
        <p:nvSpPr>
          <p:cNvPr id="18" name="Google Shape;18;p1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9" name="Google Shape;19;p18"/>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20" name="Google Shape;20;p18"/>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 name="Google Shape;21;p18"/>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 name="Google Shape;22;p18"/>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21"/>
        <p:cNvGrpSpPr/>
        <p:nvPr/>
      </p:nvGrpSpPr>
      <p:grpSpPr>
        <a:xfrm>
          <a:off x="0" y="0"/>
          <a:ext cx="0" cy="0"/>
          <a:chOff x="0" y="0"/>
          <a:chExt cx="0" cy="0"/>
        </a:xfrm>
      </p:grpSpPr>
      <p:sp>
        <p:nvSpPr>
          <p:cNvPr id="122" name="Google Shape;122;p34"/>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23" name="Google Shape;123;p34"/>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24" name="Google Shape;124;p34"/>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5" name="Google Shape;125;p34"/>
          <p:cNvSpPr>
            <a:spLocks noGrp="1"/>
          </p:cNvSpPr>
          <p:nvPr>
            <p:ph type="pic" idx="2"/>
          </p:nvPr>
        </p:nvSpPr>
        <p:spPr>
          <a:xfrm>
            <a:off x="0" y="0"/>
            <a:ext cx="4340225" cy="6858000"/>
          </a:xfrm>
          <a:prstGeom prst="rect">
            <a:avLst/>
          </a:prstGeom>
          <a:noFill/>
          <a:ln>
            <a:noFill/>
          </a:ln>
        </p:spPr>
      </p:sp>
      <p:sp>
        <p:nvSpPr>
          <p:cNvPr id="126" name="Google Shape;126;p34"/>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27"/>
        <p:cNvGrpSpPr/>
        <p:nvPr/>
      </p:nvGrpSpPr>
      <p:grpSpPr>
        <a:xfrm>
          <a:off x="0" y="0"/>
          <a:ext cx="0" cy="0"/>
          <a:chOff x="0" y="0"/>
          <a:chExt cx="0" cy="0"/>
        </a:xfrm>
      </p:grpSpPr>
      <p:sp>
        <p:nvSpPr>
          <p:cNvPr id="128" name="Google Shape;128;p35"/>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29" name="Google Shape;129;p35"/>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30" name="Google Shape;130;p35"/>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1" name="Google Shape;131;p35"/>
          <p:cNvSpPr>
            <a:spLocks noGrp="1"/>
          </p:cNvSpPr>
          <p:nvPr>
            <p:ph type="pic" idx="2"/>
          </p:nvPr>
        </p:nvSpPr>
        <p:spPr>
          <a:xfrm>
            <a:off x="0" y="0"/>
            <a:ext cx="4340225" cy="6858000"/>
          </a:xfrm>
          <a:prstGeom prst="rect">
            <a:avLst/>
          </a:prstGeom>
          <a:noFill/>
          <a:ln>
            <a:noFill/>
          </a:ln>
        </p:spPr>
      </p:sp>
      <p:sp>
        <p:nvSpPr>
          <p:cNvPr id="132" name="Google Shape;132;p35"/>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33"/>
        <p:cNvGrpSpPr/>
        <p:nvPr/>
      </p:nvGrpSpPr>
      <p:grpSpPr>
        <a:xfrm>
          <a:off x="0" y="0"/>
          <a:ext cx="0" cy="0"/>
          <a:chOff x="0" y="0"/>
          <a:chExt cx="0" cy="0"/>
        </a:xfrm>
      </p:grpSpPr>
      <p:sp>
        <p:nvSpPr>
          <p:cNvPr id="134" name="Google Shape;134;p36"/>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35" name="Google Shape;135;p36"/>
          <p:cNvGrpSpPr/>
          <p:nvPr/>
        </p:nvGrpSpPr>
        <p:grpSpPr>
          <a:xfrm>
            <a:off x="-208788" y="0"/>
            <a:ext cx="12609575" cy="2174490"/>
            <a:chOff x="-1" y="5043119"/>
            <a:chExt cx="12192000" cy="1814883"/>
          </a:xfrm>
        </p:grpSpPr>
        <p:pic>
          <p:nvPicPr>
            <p:cNvPr id="136" name="Google Shape;136;p36"/>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37" name="Google Shape;137;p36"/>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38" name="Google Shape;138;p36"/>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39" name="Google Shape;139;p36"/>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0" name="Google Shape;140;p36"/>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1" name="Google Shape;141;p36"/>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 name="Google Shape;142;p36"/>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3" name="Google Shape;143;p36"/>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4" name="Google Shape;144;p36"/>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5" name="Google Shape;145;p36"/>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46"/>
        <p:cNvGrpSpPr/>
        <p:nvPr/>
      </p:nvGrpSpPr>
      <p:grpSpPr>
        <a:xfrm>
          <a:off x="0" y="0"/>
          <a:ext cx="0" cy="0"/>
          <a:chOff x="0" y="0"/>
          <a:chExt cx="0" cy="0"/>
        </a:xfrm>
      </p:grpSpPr>
      <p:sp>
        <p:nvSpPr>
          <p:cNvPr id="147" name="Google Shape;147;p37"/>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48" name="Google Shape;148;p37"/>
          <p:cNvGrpSpPr/>
          <p:nvPr/>
        </p:nvGrpSpPr>
        <p:grpSpPr>
          <a:xfrm>
            <a:off x="-208788" y="0"/>
            <a:ext cx="12609575" cy="2174490"/>
            <a:chOff x="-1" y="5043119"/>
            <a:chExt cx="12192000" cy="1814883"/>
          </a:xfrm>
        </p:grpSpPr>
        <p:pic>
          <p:nvPicPr>
            <p:cNvPr id="149" name="Google Shape;149;p37"/>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50" name="Google Shape;150;p37"/>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51" name="Google Shape;151;p37"/>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52" name="Google Shape;152;p37"/>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3" name="Google Shape;153;p37"/>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4" name="Google Shape;154;p37"/>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5" name="Google Shape;155;p37"/>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6" name="Google Shape;156;p37"/>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7" name="Google Shape;157;p37"/>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8" name="Google Shape;158;p37"/>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59"/>
        <p:cNvGrpSpPr/>
        <p:nvPr/>
      </p:nvGrpSpPr>
      <p:grpSpPr>
        <a:xfrm>
          <a:off x="0" y="0"/>
          <a:ext cx="0" cy="0"/>
          <a:chOff x="0" y="0"/>
          <a:chExt cx="0" cy="0"/>
        </a:xfrm>
      </p:grpSpPr>
      <p:sp>
        <p:nvSpPr>
          <p:cNvPr id="160" name="Google Shape;160;p38"/>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61" name="Google Shape;161;p38"/>
          <p:cNvGrpSpPr/>
          <p:nvPr/>
        </p:nvGrpSpPr>
        <p:grpSpPr>
          <a:xfrm>
            <a:off x="-208788" y="0"/>
            <a:ext cx="12609575" cy="2174490"/>
            <a:chOff x="-1" y="5043119"/>
            <a:chExt cx="12192000" cy="1814883"/>
          </a:xfrm>
        </p:grpSpPr>
        <p:pic>
          <p:nvPicPr>
            <p:cNvPr id="162" name="Google Shape;162;p38"/>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63" name="Google Shape;163;p38"/>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64" name="Google Shape;164;p38"/>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5" name="Google Shape;165;p38"/>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6" name="Google Shape;166;p38"/>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38"/>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8" name="Google Shape;168;p38"/>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9" name="Google Shape;169;p38"/>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0" name="Google Shape;170;p38"/>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1" name="Google Shape;171;p38"/>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72"/>
        <p:cNvGrpSpPr/>
        <p:nvPr/>
      </p:nvGrpSpPr>
      <p:grpSpPr>
        <a:xfrm>
          <a:off x="0" y="0"/>
          <a:ext cx="0" cy="0"/>
          <a:chOff x="0" y="0"/>
          <a:chExt cx="0" cy="0"/>
        </a:xfrm>
      </p:grpSpPr>
      <p:sp>
        <p:nvSpPr>
          <p:cNvPr id="173" name="Google Shape;173;p39"/>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74" name="Google Shape;174;p39"/>
          <p:cNvGrpSpPr/>
          <p:nvPr/>
        </p:nvGrpSpPr>
        <p:grpSpPr>
          <a:xfrm>
            <a:off x="-208788" y="0"/>
            <a:ext cx="12609575" cy="2174490"/>
            <a:chOff x="-1" y="5043119"/>
            <a:chExt cx="12192000" cy="1814883"/>
          </a:xfrm>
        </p:grpSpPr>
        <p:pic>
          <p:nvPicPr>
            <p:cNvPr id="175" name="Google Shape;175;p39"/>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6" name="Google Shape;176;p39"/>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77" name="Google Shape;177;p39"/>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8" name="Google Shape;178;p39"/>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9" name="Google Shape;179;p39"/>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0" name="Google Shape;180;p39"/>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1" name="Google Shape;181;p39"/>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2" name="Google Shape;182;p39"/>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 name="Google Shape;183;p39"/>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39"/>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185"/>
        <p:cNvGrpSpPr/>
        <p:nvPr/>
      </p:nvGrpSpPr>
      <p:grpSpPr>
        <a:xfrm>
          <a:off x="0" y="0"/>
          <a:ext cx="0" cy="0"/>
          <a:chOff x="0" y="0"/>
          <a:chExt cx="0" cy="0"/>
        </a:xfrm>
      </p:grpSpPr>
      <p:sp>
        <p:nvSpPr>
          <p:cNvPr id="186" name="Google Shape;186;p40"/>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7" name="Google Shape;187;p40"/>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8" name="Google Shape;188;p40"/>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9" name="Google Shape;189;p40"/>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190" name="Google Shape;190;p40"/>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1" name="Google Shape;191;p40"/>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192"/>
        <p:cNvGrpSpPr/>
        <p:nvPr/>
      </p:nvGrpSpPr>
      <p:grpSpPr>
        <a:xfrm>
          <a:off x="0" y="0"/>
          <a:ext cx="0" cy="0"/>
          <a:chOff x="0" y="0"/>
          <a:chExt cx="0" cy="0"/>
        </a:xfrm>
      </p:grpSpPr>
      <p:sp>
        <p:nvSpPr>
          <p:cNvPr id="193" name="Google Shape;193;p41"/>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4" name="Google Shape;194;p41"/>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5" name="Google Shape;195;p41"/>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96" name="Google Shape;196;p41"/>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197" name="Google Shape;197;p41"/>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8" name="Google Shape;198;p41"/>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199"/>
        <p:cNvGrpSpPr/>
        <p:nvPr/>
      </p:nvGrpSpPr>
      <p:grpSpPr>
        <a:xfrm>
          <a:off x="0" y="0"/>
          <a:ext cx="0" cy="0"/>
          <a:chOff x="0" y="0"/>
          <a:chExt cx="0" cy="0"/>
        </a:xfrm>
      </p:grpSpPr>
      <p:sp>
        <p:nvSpPr>
          <p:cNvPr id="200" name="Google Shape;200;p42"/>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1" name="Google Shape;201;p42"/>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2" name="Google Shape;202;p42"/>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03" name="Google Shape;203;p42"/>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04" name="Google Shape;204;p42"/>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5" name="Google Shape;205;p42"/>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06"/>
        <p:cNvGrpSpPr/>
        <p:nvPr/>
      </p:nvGrpSpPr>
      <p:grpSpPr>
        <a:xfrm>
          <a:off x="0" y="0"/>
          <a:ext cx="0" cy="0"/>
          <a:chOff x="0" y="0"/>
          <a:chExt cx="0" cy="0"/>
        </a:xfrm>
      </p:grpSpPr>
      <p:sp>
        <p:nvSpPr>
          <p:cNvPr id="207" name="Google Shape;207;p43"/>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8" name="Google Shape;208;p43"/>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9" name="Google Shape;209;p43"/>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10" name="Google Shape;210;p43"/>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11" name="Google Shape;211;p43"/>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2" name="Google Shape;212;p43"/>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3"/>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4"/>
        <p:cNvGrpSpPr/>
        <p:nvPr/>
      </p:nvGrpSpPr>
      <p:grpSpPr>
        <a:xfrm>
          <a:off x="0" y="0"/>
          <a:ext cx="0" cy="0"/>
          <a:chOff x="0" y="0"/>
          <a:chExt cx="0" cy="0"/>
        </a:xfrm>
      </p:grpSpPr>
      <p:sp>
        <p:nvSpPr>
          <p:cNvPr id="25" name="Google Shape;25;p4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4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a:lvl1pPr>
            <a:lvl2pPr marL="914400" lvl="1" indent="-381000" algn="l">
              <a:lnSpc>
                <a:spcPct val="90000"/>
              </a:lnSpc>
              <a:spcBef>
                <a:spcPts val="500"/>
              </a:spcBef>
              <a:spcAft>
                <a:spcPts val="0"/>
              </a:spcAft>
              <a:buSzPts val="2400"/>
              <a:buChar char="•"/>
              <a:defRPr/>
            </a:lvl2pPr>
            <a:lvl3pPr marL="1371600" lvl="2" indent="-355600" algn="l">
              <a:lnSpc>
                <a:spcPct val="90000"/>
              </a:lnSpc>
              <a:spcBef>
                <a:spcPts val="500"/>
              </a:spcBef>
              <a:spcAft>
                <a:spcPts val="0"/>
              </a:spcAft>
              <a:buSzPts val="20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27"/>
        <p:cNvGrpSpPr/>
        <p:nvPr/>
      </p:nvGrpSpPr>
      <p:grpSpPr>
        <a:xfrm>
          <a:off x="0" y="0"/>
          <a:ext cx="0" cy="0"/>
          <a:chOff x="0" y="0"/>
          <a:chExt cx="0" cy="0"/>
        </a:xfrm>
      </p:grpSpPr>
      <p:sp>
        <p:nvSpPr>
          <p:cNvPr id="28" name="Google Shape;28;p19"/>
          <p:cNvSpPr/>
          <p:nvPr/>
        </p:nvSpPr>
        <p:spPr>
          <a:xfrm>
            <a:off x="0" y="0"/>
            <a:ext cx="12192000" cy="6858000"/>
          </a:xfrm>
          <a:prstGeom prst="rect">
            <a:avLst/>
          </a:prstGeom>
          <a:solidFill>
            <a:srgbClr val="026794">
              <a:alpha val="7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 name="Google Shape;29;p19"/>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19"/>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19"/>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32"/>
        <p:cNvGrpSpPr/>
        <p:nvPr/>
      </p:nvGrpSpPr>
      <p:grpSpPr>
        <a:xfrm>
          <a:off x="0" y="0"/>
          <a:ext cx="0" cy="0"/>
          <a:chOff x="0" y="0"/>
          <a:chExt cx="0" cy="0"/>
        </a:xfrm>
      </p:grpSpPr>
      <p:sp>
        <p:nvSpPr>
          <p:cNvPr id="33" name="Google Shape;33;p20"/>
          <p:cNvSpPr/>
          <p:nvPr/>
        </p:nvSpPr>
        <p:spPr>
          <a:xfrm>
            <a:off x="0" y="0"/>
            <a:ext cx="12192000" cy="6858000"/>
          </a:xfrm>
          <a:prstGeom prst="rect">
            <a:avLst/>
          </a:prstGeom>
          <a:solidFill>
            <a:srgbClr val="97467D">
              <a:alpha val="7725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4" name="Google Shape;34;p20"/>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20"/>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20"/>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37"/>
        <p:cNvGrpSpPr/>
        <p:nvPr/>
      </p:nvGrpSpPr>
      <p:grpSpPr>
        <a:xfrm>
          <a:off x="0" y="0"/>
          <a:ext cx="0" cy="0"/>
          <a:chOff x="0" y="0"/>
          <a:chExt cx="0" cy="0"/>
        </a:xfrm>
      </p:grpSpPr>
      <p:sp>
        <p:nvSpPr>
          <p:cNvPr id="38" name="Google Shape;38;p21"/>
          <p:cNvSpPr/>
          <p:nvPr/>
        </p:nvSpPr>
        <p:spPr>
          <a:xfrm>
            <a:off x="0" y="0"/>
            <a:ext cx="12192000" cy="6858000"/>
          </a:xfrm>
          <a:prstGeom prst="rect">
            <a:avLst/>
          </a:prstGeom>
          <a:solidFill>
            <a:srgbClr val="35B2B4">
              <a:alpha val="7725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9" name="Google Shape;39;p21"/>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21"/>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21"/>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42"/>
        <p:cNvGrpSpPr/>
        <p:nvPr/>
      </p:nvGrpSpPr>
      <p:grpSpPr>
        <a:xfrm>
          <a:off x="0" y="0"/>
          <a:ext cx="0" cy="0"/>
          <a:chOff x="0" y="0"/>
          <a:chExt cx="0" cy="0"/>
        </a:xfrm>
      </p:grpSpPr>
      <p:sp>
        <p:nvSpPr>
          <p:cNvPr id="43" name="Google Shape;43;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4" name="Google Shape;44;p22"/>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45" name="Google Shape;45;p22"/>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46" name="Google Shape;46;p22"/>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 name="Google Shape;47;p22"/>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22"/>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49"/>
        <p:cNvGrpSpPr/>
        <p:nvPr/>
      </p:nvGrpSpPr>
      <p:grpSpPr>
        <a:xfrm>
          <a:off x="0" y="0"/>
          <a:ext cx="0" cy="0"/>
          <a:chOff x="0" y="0"/>
          <a:chExt cx="0" cy="0"/>
        </a:xfrm>
      </p:grpSpPr>
      <p:sp>
        <p:nvSpPr>
          <p:cNvPr id="50" name="Google Shape;50;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1" name="Google Shape;51;p23"/>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52" name="Google Shape;52;p23"/>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53" name="Google Shape;53;p23"/>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23"/>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23"/>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2"/>
          <p:cNvSpPr txBox="1">
            <a:spLocks noGrp="1"/>
          </p:cNvSpPr>
          <p:nvPr>
            <p:ph type="body" idx="1"/>
          </p:nvPr>
        </p:nvSpPr>
        <p:spPr>
          <a:xfrm>
            <a:off x="1828005" y="1006308"/>
            <a:ext cx="8527849" cy="1768193"/>
          </a:xfrm>
          <a:prstGeom prst="rect">
            <a:avLst/>
          </a:prstGeom>
          <a:noFill/>
          <a:ln>
            <a:noFill/>
          </a:ln>
        </p:spPr>
        <p:txBody>
          <a:bodyPr spcFirstLastPara="1" wrap="square" lIns="91425" tIns="45700" rIns="91425" bIns="45700" anchor="t" anchorCtr="0">
            <a:normAutofit fontScale="77500" lnSpcReduction="20000"/>
          </a:bodyPr>
          <a:lstStyle/>
          <a:p>
            <a:pPr marL="0" lvl="0" indent="0" algn="ctr" rtl="0">
              <a:lnSpc>
                <a:spcPct val="90000"/>
              </a:lnSpc>
              <a:spcBef>
                <a:spcPts val="0"/>
              </a:spcBef>
              <a:spcAft>
                <a:spcPts val="0"/>
              </a:spcAft>
              <a:buClr>
                <a:schemeClr val="lt1"/>
              </a:buClr>
              <a:buSzPts val="2800"/>
              <a:buNone/>
            </a:pPr>
            <a:r>
              <a:rPr lang="es-ES_tradnl" sz="2100" dirty="0"/>
              <a:t>Formación de formadores</a:t>
            </a:r>
          </a:p>
          <a:p>
            <a:pPr marL="0" indent="0">
              <a:spcBef>
                <a:spcPts val="0"/>
              </a:spcBef>
            </a:pPr>
            <a:r>
              <a:rPr lang="es-ES_tradnl" sz="2100" dirty="0">
                <a:latin typeface="Calibri"/>
                <a:ea typeface="Calibri"/>
                <a:cs typeface="Calibri"/>
                <a:sym typeface="Calibri"/>
              </a:rPr>
              <a:t>sobre menores no acompañados y separados</a:t>
            </a:r>
          </a:p>
          <a:p>
            <a:pPr marL="0" lvl="0" indent="0" algn="ctr" rtl="0">
              <a:lnSpc>
                <a:spcPct val="90000"/>
              </a:lnSpc>
              <a:spcBef>
                <a:spcPts val="0"/>
              </a:spcBef>
              <a:spcAft>
                <a:spcPts val="0"/>
              </a:spcAft>
              <a:buClr>
                <a:schemeClr val="lt1"/>
              </a:buClr>
              <a:buSzPts val="2800"/>
              <a:buNone/>
            </a:pPr>
            <a:endParaRPr lang="es-ES_tradnl" sz="2100" dirty="0"/>
          </a:p>
          <a:p>
            <a:pPr marL="0" lvl="0" indent="0" algn="ctr" rtl="0">
              <a:lnSpc>
                <a:spcPct val="90000"/>
              </a:lnSpc>
              <a:spcBef>
                <a:spcPts val="0"/>
              </a:spcBef>
              <a:spcAft>
                <a:spcPts val="0"/>
              </a:spcAft>
              <a:buClr>
                <a:schemeClr val="lt1"/>
              </a:buClr>
              <a:buSzPts val="2800"/>
              <a:buNone/>
            </a:pPr>
            <a:endParaRPr lang="es-ES_tradnl" dirty="0"/>
          </a:p>
          <a:p>
            <a:pPr marL="0" lvl="0" indent="0" algn="ctr" rtl="0">
              <a:lnSpc>
                <a:spcPct val="90000"/>
              </a:lnSpc>
              <a:spcBef>
                <a:spcPts val="0"/>
              </a:spcBef>
              <a:spcAft>
                <a:spcPts val="0"/>
              </a:spcAft>
              <a:buClr>
                <a:schemeClr val="lt1"/>
              </a:buClr>
              <a:buSzPts val="2800"/>
              <a:buNone/>
            </a:pPr>
            <a:r>
              <a:rPr lang="es-ES_tradnl" sz="3700" dirty="0">
                <a:latin typeface="Helvetica Neue" panose="02000503000000020004" pitchFamily="2" charset="0"/>
                <a:ea typeface="Helvetica Neue" panose="02000503000000020004" pitchFamily="2" charset="0"/>
                <a:cs typeface="Helvetica Neue" panose="02000503000000020004" pitchFamily="2" charset="0"/>
                <a:sym typeface="Calibri"/>
              </a:rPr>
              <a:t>Módulo 1.3</a:t>
            </a:r>
            <a:endParaRPr lang="es-ES_tradnl" sz="3700" dirty="0">
              <a:latin typeface="Helvetica Neue" panose="02000503000000020004" pitchFamily="2" charset="0"/>
              <a:ea typeface="Helvetica Neue" panose="02000503000000020004" pitchFamily="2" charset="0"/>
              <a:cs typeface="Helvetica Neue" panose="02000503000000020004" pitchFamily="2" charset="0"/>
            </a:endParaRPr>
          </a:p>
          <a:p>
            <a:pPr marL="0" lvl="0" indent="0" algn="ctr" rtl="0">
              <a:lnSpc>
                <a:spcPct val="90000"/>
              </a:lnSpc>
              <a:spcBef>
                <a:spcPts val="0"/>
              </a:spcBef>
              <a:spcAft>
                <a:spcPts val="0"/>
              </a:spcAft>
              <a:buClr>
                <a:schemeClr val="lt1"/>
              </a:buClr>
              <a:buSzPts val="2800"/>
              <a:buNone/>
            </a:pPr>
            <a:endParaRPr lang="es-ES_tradnl" dirty="0">
              <a:latin typeface="Helvetica Neue" panose="02000503000000020004" pitchFamily="2" charset="0"/>
              <a:ea typeface="Helvetica Neue" panose="02000503000000020004" pitchFamily="2" charset="0"/>
              <a:cs typeface="Helvetica Neue" panose="02000503000000020004" pitchFamily="2" charset="0"/>
              <a:sym typeface="Calibri"/>
            </a:endParaRPr>
          </a:p>
          <a:p>
            <a:pPr marL="0" lvl="0" indent="0" algn="ctr" rtl="0">
              <a:lnSpc>
                <a:spcPct val="90000"/>
              </a:lnSpc>
              <a:spcBef>
                <a:spcPts val="0"/>
              </a:spcBef>
              <a:spcAft>
                <a:spcPts val="0"/>
              </a:spcAft>
              <a:buClr>
                <a:schemeClr val="lt1"/>
              </a:buClr>
              <a:buSzPts val="2800"/>
              <a:buNone/>
            </a:pPr>
            <a:r>
              <a:rPr lang="es-ES_tradnl" sz="3800" dirty="0">
                <a:latin typeface="Helvetica Neue" panose="02000503000000020004" pitchFamily="2" charset="0"/>
                <a:ea typeface="Helvetica Neue" panose="02000503000000020004" pitchFamily="2" charset="0"/>
                <a:cs typeface="Helvetica Neue" panose="02000503000000020004" pitchFamily="2" charset="0"/>
                <a:sym typeface="Calibri"/>
              </a:rPr>
              <a:t>Prevención de la separación</a:t>
            </a:r>
          </a:p>
        </p:txBody>
      </p:sp>
      <p:sp>
        <p:nvSpPr>
          <p:cNvPr id="218" name="Google Shape;218;p2"/>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2400"/>
              <a:buNone/>
            </a:pPr>
            <a:br>
              <a:rPr lang="es-ES_tradnl" sz="2400" dirty="0"/>
            </a:br>
            <a:endParaRPr lang="es-ES_tradnl" dirty="0"/>
          </a:p>
        </p:txBody>
      </p:sp>
      <p:sp>
        <p:nvSpPr>
          <p:cNvPr id="219" name="Google Shape;219;p2"/>
          <p:cNvSpPr txBox="1"/>
          <p:nvPr/>
        </p:nvSpPr>
        <p:spPr>
          <a:xfrm>
            <a:off x="2602772" y="3438657"/>
            <a:ext cx="7355616" cy="317005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ES_tradnl" sz="2000" b="0" i="1" u="none" strike="noStrike" cap="none"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rPr>
              <a:t>Al finalizar la sesión, las personas participantes serán capaces de:</a:t>
            </a:r>
            <a:endParaRPr lang="es-ES_tradnl" dirty="0">
              <a:latin typeface="Helvetica Neue" panose="02000503000000020004" pitchFamily="2" charset="0"/>
              <a:ea typeface="Helvetica Neue" panose="02000503000000020004" pitchFamily="2" charset="0"/>
              <a:cs typeface="Helvetica Neue" panose="02000503000000020004" pitchFamily="2" charset="0"/>
            </a:endParaRPr>
          </a:p>
          <a:p>
            <a:pPr marL="0" marR="0" lvl="0" indent="0" algn="l" rtl="0">
              <a:lnSpc>
                <a:spcPct val="100000"/>
              </a:lnSpc>
              <a:spcBef>
                <a:spcPts val="0"/>
              </a:spcBef>
              <a:spcAft>
                <a:spcPts val="0"/>
              </a:spcAft>
              <a:buNone/>
            </a:pPr>
            <a:endParaRPr lang="es-ES_tradnl" sz="2000" b="0" i="0" u="none" strike="noStrike" cap="none"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Arial"/>
            </a:endParaRPr>
          </a:p>
          <a:p>
            <a:pPr marL="342900" marR="0" lvl="0" indent="-342900" algn="l" rtl="0">
              <a:lnSpc>
                <a:spcPct val="100000"/>
              </a:lnSpc>
              <a:spcBef>
                <a:spcPts val="0"/>
              </a:spcBef>
              <a:spcAft>
                <a:spcPts val="0"/>
              </a:spcAft>
              <a:buClr>
                <a:schemeClr val="lt1"/>
              </a:buClr>
              <a:buSzPts val="2000"/>
              <a:buFont typeface="Noto Sans Symbols"/>
              <a:buChar char="✔"/>
            </a:pPr>
            <a:r>
              <a:rPr lang="es-ES_tradnl" sz="2000" b="0" i="0" u="none" strike="noStrike" cap="none"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rPr>
              <a:t>Describir los tres niveles de prevención y cómo se aplican a los programas sobre menores no acompañados y separados.</a:t>
            </a:r>
          </a:p>
          <a:p>
            <a:pPr marL="342900" marR="0" lvl="0" indent="-342900" algn="l" rtl="0">
              <a:lnSpc>
                <a:spcPct val="100000"/>
              </a:lnSpc>
              <a:spcBef>
                <a:spcPts val="0"/>
              </a:spcBef>
              <a:spcAft>
                <a:spcPts val="0"/>
              </a:spcAft>
              <a:buClr>
                <a:schemeClr val="lt1"/>
              </a:buClr>
              <a:buSzPts val="2000"/>
              <a:buFont typeface="Noto Sans Symbols"/>
              <a:buChar char="✔"/>
            </a:pPr>
            <a:r>
              <a:rPr lang="es-ES_tradnl" sz="2000" b="0" i="0" u="none" strike="noStrike" cap="none"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rPr>
              <a:t>Identificar los factores de riesgo y los factores de protección relacionados con la separación familiar.</a:t>
            </a:r>
          </a:p>
          <a:p>
            <a:pPr marL="342900" lvl="0" indent="-342900">
              <a:buClr>
                <a:schemeClr val="lt1"/>
              </a:buClr>
              <a:buSzPts val="2000"/>
              <a:buFont typeface="Noto Sans Symbols"/>
              <a:buChar char="✔"/>
            </a:pPr>
            <a:r>
              <a:rPr lang="es-ES_tradnl" sz="2000" dirty="0">
                <a:solidFill>
                  <a:schemeClr val="lt1"/>
                </a:solidFill>
                <a:latin typeface="Helvetica Neue" panose="02000503000000020004" pitchFamily="2" charset="0"/>
                <a:ea typeface="Helvetica Neue" panose="02000503000000020004" pitchFamily="2" charset="0"/>
                <a:cs typeface="Helvetica Neue" panose="02000503000000020004" pitchFamily="2" charset="0"/>
                <a:sym typeface="Calibri"/>
              </a:rPr>
              <a:t>Dar ejemplos de mensajes sobre la prevención de la separación para diferentes públicos.</a:t>
            </a:r>
            <a:endParaRPr lang="es-ES_tradnl" dirty="0">
              <a:latin typeface="Helvetica Neue" panose="02000503000000020004" pitchFamily="2" charset="0"/>
              <a:ea typeface="Helvetica Neue" panose="02000503000000020004" pitchFamily="2" charset="0"/>
              <a:cs typeface="Helvetica Neue" panose="02000503000000020004" pitchFamily="2" charset="0"/>
            </a:endParaRPr>
          </a:p>
        </p:txBody>
      </p:sp>
      <p:pic>
        <p:nvPicPr>
          <p:cNvPr id="4" name="Picture 3">
            <a:extLst>
              <a:ext uri="{FF2B5EF4-FFF2-40B4-BE49-F238E27FC236}">
                <a16:creationId xmlns:a16="http://schemas.microsoft.com/office/drawing/2014/main" id="{D1F57D52-548D-EEC5-EF6B-286468CBF951}"/>
              </a:ext>
            </a:extLst>
          </p:cNvPr>
          <p:cNvPicPr>
            <a:picLocks noChangeAspect="1"/>
          </p:cNvPicPr>
          <p:nvPr/>
        </p:nvPicPr>
        <p:blipFill>
          <a:blip r:embed="rId3"/>
          <a:stretch>
            <a:fillRect/>
          </a:stretch>
        </p:blipFill>
        <p:spPr>
          <a:xfrm>
            <a:off x="8359415" y="0"/>
            <a:ext cx="3832585" cy="145573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8"/>
          <p:cNvSpPr txBox="1">
            <a:spLocks noGrp="1"/>
          </p:cNvSpPr>
          <p:nvPr>
            <p:ph type="title"/>
          </p:nvPr>
        </p:nvSpPr>
        <p:spPr>
          <a:xfrm>
            <a:off x="511200" y="528963"/>
            <a:ext cx="11169600" cy="924104"/>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92D050"/>
              </a:buClr>
              <a:buSzPct val="125000"/>
              <a:buFont typeface="Helvetica Neue"/>
              <a:buNone/>
            </a:pPr>
            <a:r>
              <a:rPr lang="es-ES_tradnl" sz="3200" dirty="0">
                <a:latin typeface="Helvetica Neue" panose="02000503000000020004" pitchFamily="2" charset="0"/>
                <a:ea typeface="Helvetica Neue" panose="02000503000000020004" pitchFamily="2" charset="0"/>
                <a:cs typeface="Helvetica Neue" panose="02000503000000020004" pitchFamily="2" charset="0"/>
                <a:sym typeface="Calibri"/>
              </a:rPr>
              <a:t>Actividad 2: Analizar los riesgos en un caso práctico y elaborar mensajes sobre la prevención de la separación.</a:t>
            </a:r>
          </a:p>
        </p:txBody>
      </p:sp>
      <p:sp>
        <p:nvSpPr>
          <p:cNvPr id="271" name="Google Shape;271;p48"/>
          <p:cNvSpPr txBox="1"/>
          <p:nvPr/>
        </p:nvSpPr>
        <p:spPr>
          <a:xfrm>
            <a:off x="511200" y="1942578"/>
            <a:ext cx="11169600" cy="451330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s-ES_tradnl" sz="1800" b="1" i="0" u="none" strike="noStrike" cap="none" dirty="0">
                <a:solidFill>
                  <a:schemeClr val="tx1"/>
                </a:solidFill>
                <a:latin typeface="Calibri"/>
                <a:ea typeface="Calibri"/>
                <a:cs typeface="Calibri"/>
                <a:sym typeface="Calibri"/>
              </a:rPr>
              <a:t>Usen </a:t>
            </a:r>
            <a:r>
              <a:rPr lang="es-ES_tradnl" sz="1800" b="0" i="0" u="none" strike="noStrike" cap="none" dirty="0">
                <a:solidFill>
                  <a:schemeClr val="tx1"/>
                </a:solidFill>
                <a:latin typeface="Calibri"/>
                <a:ea typeface="Calibri"/>
                <a:cs typeface="Calibri"/>
                <a:sym typeface="Calibri"/>
              </a:rPr>
              <a:t>la información de su caso práctico para elaborar al menos 2 o 3  mensajes para prevenir la separación en ese contexto. </a:t>
            </a:r>
            <a:br>
              <a:rPr lang="es-ES_tradnl" sz="1800" b="0" i="0" u="none" strike="noStrike" cap="none" dirty="0">
                <a:solidFill>
                  <a:schemeClr val="tx1"/>
                </a:solidFill>
                <a:latin typeface="Calibri"/>
                <a:ea typeface="Calibri"/>
                <a:cs typeface="Calibri"/>
                <a:sym typeface="Calibri"/>
              </a:rPr>
            </a:br>
            <a:br>
              <a:rPr lang="es-ES_tradnl" sz="3600" b="0" i="0" u="none" strike="noStrike" cap="none" dirty="0">
                <a:solidFill>
                  <a:schemeClr val="tx1"/>
                </a:solidFill>
                <a:latin typeface="Calibri"/>
                <a:ea typeface="Calibri"/>
                <a:cs typeface="Calibri"/>
                <a:sym typeface="Calibri"/>
              </a:rPr>
            </a:br>
            <a:r>
              <a:rPr lang="es-ES_tradnl" sz="1800" b="0" i="0" u="none" strike="noStrike" cap="none" dirty="0">
                <a:solidFill>
                  <a:schemeClr val="tx1"/>
                </a:solidFill>
                <a:latin typeface="Calibri"/>
                <a:ea typeface="Calibri"/>
                <a:cs typeface="Calibri"/>
                <a:sym typeface="Calibri"/>
              </a:rPr>
              <a:t>Piensen en diferentes públicos objetivo:</a:t>
            </a:r>
          </a:p>
          <a:p>
            <a:pPr marL="285750" marR="0" lvl="1" indent="-285750" algn="l" rtl="0">
              <a:lnSpc>
                <a:spcPct val="100000"/>
              </a:lnSpc>
              <a:spcBef>
                <a:spcPts val="0"/>
              </a:spcBef>
              <a:spcAft>
                <a:spcPts val="0"/>
              </a:spcAft>
              <a:buClr>
                <a:schemeClr val="accent1"/>
              </a:buClr>
              <a:buSzPts val="1800"/>
              <a:buFont typeface="Arial" panose="020B0604020202020204" pitchFamily="34" charset="0"/>
              <a:buChar char="•"/>
            </a:pPr>
            <a:r>
              <a:rPr lang="es-ES_tradnl" sz="1800" b="0" i="0" u="none" strike="noStrike" cap="none" dirty="0">
                <a:solidFill>
                  <a:schemeClr val="tx1"/>
                </a:solidFill>
                <a:latin typeface="Calibri"/>
                <a:ea typeface="Calibri"/>
                <a:cs typeface="Calibri"/>
                <a:sym typeface="Calibri"/>
              </a:rPr>
              <a:t>Niños</a:t>
            </a:r>
            <a:r>
              <a:rPr lang="es-ES_tradnl" sz="1800" dirty="0">
                <a:solidFill>
                  <a:schemeClr val="tx1"/>
                </a:solidFill>
                <a:latin typeface="Calibri"/>
                <a:ea typeface="Calibri"/>
                <a:cs typeface="Calibri"/>
                <a:sym typeface="Calibri"/>
              </a:rPr>
              <a:t>,</a:t>
            </a:r>
            <a:r>
              <a:rPr lang="es-ES_tradnl" sz="1800" b="0" i="0" u="none" strike="noStrike" cap="none" dirty="0">
                <a:solidFill>
                  <a:schemeClr val="tx1"/>
                </a:solidFill>
                <a:latin typeface="Calibri"/>
                <a:ea typeface="Calibri"/>
                <a:cs typeface="Calibri"/>
                <a:sym typeface="Calibri"/>
              </a:rPr>
              <a:t> niñas y adolescentes</a:t>
            </a:r>
            <a:endParaRPr lang="es-ES_tradnl" dirty="0">
              <a:solidFill>
                <a:schemeClr val="tx1"/>
              </a:solidFill>
            </a:endParaRPr>
          </a:p>
          <a:p>
            <a:pPr marL="285750" marR="0" lvl="1" indent="-285750" algn="l" rtl="0">
              <a:lnSpc>
                <a:spcPct val="100000"/>
              </a:lnSpc>
              <a:spcBef>
                <a:spcPts val="0"/>
              </a:spcBef>
              <a:spcAft>
                <a:spcPts val="0"/>
              </a:spcAft>
              <a:buClr>
                <a:schemeClr val="accent1"/>
              </a:buClr>
              <a:buSzPts val="1800"/>
              <a:buFont typeface="Arial" panose="020B0604020202020204" pitchFamily="34" charset="0"/>
              <a:buChar char="•"/>
            </a:pPr>
            <a:r>
              <a:rPr lang="es-ES_tradnl" sz="1800" b="0" i="0" u="none" strike="noStrike" cap="none" dirty="0">
                <a:solidFill>
                  <a:schemeClr val="tx1"/>
                </a:solidFill>
                <a:latin typeface="Calibri"/>
                <a:ea typeface="Calibri"/>
                <a:cs typeface="Calibri"/>
                <a:sym typeface="Calibri"/>
              </a:rPr>
              <a:t>Padres, madres y cuidadores</a:t>
            </a:r>
            <a:endParaRPr lang="es-ES_tradnl" dirty="0">
              <a:solidFill>
                <a:schemeClr val="tx1"/>
              </a:solidFill>
            </a:endParaRPr>
          </a:p>
          <a:p>
            <a:pPr marL="285750" marR="0" lvl="1" indent="-285750" algn="l" rtl="0">
              <a:lnSpc>
                <a:spcPct val="100000"/>
              </a:lnSpc>
              <a:spcBef>
                <a:spcPts val="0"/>
              </a:spcBef>
              <a:spcAft>
                <a:spcPts val="0"/>
              </a:spcAft>
              <a:buClr>
                <a:schemeClr val="accent1"/>
              </a:buClr>
              <a:buSzPts val="1800"/>
              <a:buFont typeface="Arial" panose="020B0604020202020204" pitchFamily="34" charset="0"/>
              <a:buChar char="•"/>
            </a:pPr>
            <a:r>
              <a:rPr lang="es-ES_tradnl" sz="1800" b="0" i="0" u="none" strike="noStrike" cap="none" dirty="0">
                <a:solidFill>
                  <a:schemeClr val="tx1"/>
                </a:solidFill>
                <a:latin typeface="Calibri"/>
                <a:ea typeface="Calibri"/>
                <a:cs typeface="Calibri"/>
                <a:sym typeface="Calibri"/>
              </a:rPr>
              <a:t>Comunidades, etc.</a:t>
            </a:r>
            <a:endParaRPr lang="es-ES_tradnl" dirty="0">
              <a:solidFill>
                <a:schemeClr val="tx1"/>
              </a:solidFill>
            </a:endParaRPr>
          </a:p>
          <a:p>
            <a:pPr marL="0" marR="0" lvl="0" indent="0" algn="l" rtl="0">
              <a:lnSpc>
                <a:spcPct val="100000"/>
              </a:lnSpc>
              <a:spcBef>
                <a:spcPts val="0"/>
              </a:spcBef>
              <a:spcAft>
                <a:spcPts val="0"/>
              </a:spcAft>
              <a:buNone/>
            </a:pPr>
            <a:endParaRPr lang="es-ES_tradnl" sz="1800" b="0" i="0" u="none" strike="noStrike" cap="none" dirty="0">
              <a:solidFill>
                <a:schemeClr val="tx1"/>
              </a:solidFill>
              <a:latin typeface="Calibri"/>
              <a:ea typeface="Calibri"/>
              <a:cs typeface="Calibri"/>
              <a:sym typeface="Calibri"/>
            </a:endParaRPr>
          </a:p>
          <a:p>
            <a:pPr marL="0" marR="0" lvl="0" indent="0" algn="l" rtl="0">
              <a:lnSpc>
                <a:spcPct val="100000"/>
              </a:lnSpc>
              <a:spcBef>
                <a:spcPts val="0"/>
              </a:spcBef>
              <a:spcAft>
                <a:spcPts val="0"/>
              </a:spcAft>
              <a:buNone/>
            </a:pPr>
            <a:r>
              <a:rPr lang="es-ES_tradnl" sz="1800" b="1" i="0" u="none" strike="noStrike" cap="none" dirty="0">
                <a:solidFill>
                  <a:schemeClr val="tx1"/>
                </a:solidFill>
                <a:latin typeface="Calibri"/>
                <a:ea typeface="Calibri"/>
                <a:cs typeface="Calibri"/>
                <a:sym typeface="Calibri"/>
              </a:rPr>
              <a:t>Elaboren mensajes específicos para cada público </a:t>
            </a:r>
            <a:r>
              <a:rPr lang="es-ES_tradnl" sz="1800" b="0" i="0" u="none" strike="noStrike" cap="none" dirty="0">
                <a:solidFill>
                  <a:schemeClr val="tx1"/>
                </a:solidFill>
                <a:latin typeface="Calibri"/>
                <a:ea typeface="Calibri"/>
                <a:cs typeface="Calibri"/>
                <a:sym typeface="Calibri"/>
              </a:rPr>
              <a:t>utilizando la información del caso</a:t>
            </a:r>
            <a:r>
              <a:rPr lang="es-ES_tradnl" sz="1800" dirty="0">
                <a:solidFill>
                  <a:schemeClr val="tx1"/>
                </a:solidFill>
                <a:latin typeface="Calibri"/>
                <a:ea typeface="Calibri"/>
                <a:cs typeface="Calibri"/>
                <a:sym typeface="Calibri"/>
              </a:rPr>
              <a:t> práctico</a:t>
            </a:r>
            <a:r>
              <a:rPr lang="es-ES_tradnl" sz="1800" b="0" i="0" u="none" strike="noStrike" cap="none" dirty="0">
                <a:solidFill>
                  <a:schemeClr val="tx1"/>
                </a:solidFill>
                <a:latin typeface="Calibri"/>
                <a:ea typeface="Calibri"/>
                <a:cs typeface="Calibri"/>
                <a:sym typeface="Calibri"/>
              </a:rPr>
              <a:t>. </a:t>
            </a:r>
            <a:endParaRPr lang="es-ES_tradnl" sz="3600" b="0" i="0" u="none" strike="noStrike" cap="none" dirty="0">
              <a:solidFill>
                <a:schemeClr val="tx1"/>
              </a:solidFill>
              <a:latin typeface="Calibri"/>
              <a:ea typeface="Calibri"/>
              <a:cs typeface="Calibri"/>
              <a:sym typeface="Calibri"/>
            </a:endParaRPr>
          </a:p>
          <a:p>
            <a:pPr marL="0" marR="0" lvl="0" indent="0" algn="l" rtl="0">
              <a:lnSpc>
                <a:spcPct val="100000"/>
              </a:lnSpc>
              <a:spcBef>
                <a:spcPts val="0"/>
              </a:spcBef>
              <a:spcAft>
                <a:spcPts val="0"/>
              </a:spcAft>
              <a:buNone/>
            </a:pPr>
            <a:br>
              <a:rPr lang="es-ES_tradnl" sz="3600" b="0" i="0" u="none" strike="noStrike" cap="none" dirty="0">
                <a:solidFill>
                  <a:schemeClr val="tx1"/>
                </a:solidFill>
                <a:latin typeface="Calibri"/>
                <a:ea typeface="Calibri"/>
                <a:cs typeface="Calibri"/>
                <a:sym typeface="Calibri"/>
              </a:rPr>
            </a:br>
            <a:r>
              <a:rPr lang="es-ES_tradnl" sz="1800" b="0" i="0" u="none" strike="noStrike" cap="none" dirty="0">
                <a:solidFill>
                  <a:schemeClr val="tx1"/>
                </a:solidFill>
                <a:latin typeface="Calibri"/>
                <a:ea typeface="Calibri"/>
                <a:cs typeface="Calibri"/>
                <a:sym typeface="Calibri"/>
              </a:rPr>
              <a:t>Tienen </a:t>
            </a:r>
            <a:r>
              <a:rPr lang="es-ES_tradnl" sz="1800" b="1" i="0" u="none" strike="noStrike" cap="none" dirty="0">
                <a:solidFill>
                  <a:schemeClr val="tx1"/>
                </a:solidFill>
                <a:latin typeface="Calibri"/>
                <a:ea typeface="Calibri"/>
                <a:cs typeface="Calibri"/>
                <a:sym typeface="Calibri"/>
              </a:rPr>
              <a:t>15 minutos </a:t>
            </a:r>
            <a:r>
              <a:rPr lang="es-ES_tradnl" sz="1800" b="0" i="0" u="none" strike="noStrike" cap="none" dirty="0">
                <a:solidFill>
                  <a:schemeClr val="tx1"/>
                </a:solidFill>
                <a:latin typeface="Calibri"/>
                <a:ea typeface="Calibri"/>
                <a:cs typeface="Calibri"/>
                <a:sym typeface="Calibri"/>
              </a:rPr>
              <a:t>para completar esta actividad.</a:t>
            </a:r>
            <a:endParaRPr lang="es-ES_tradnl" sz="3600" b="0" i="0" u="none" strike="noStrike" cap="none" dirty="0">
              <a:solidFill>
                <a:schemeClr val="tx1"/>
              </a:solidFill>
              <a:latin typeface="Calibri"/>
              <a:ea typeface="Calibri"/>
              <a:cs typeface="Calibri"/>
              <a:sym typeface="Calibri"/>
            </a:endParaRPr>
          </a:p>
          <a:p>
            <a:pPr marL="0" marR="0" lvl="0" indent="0" algn="l" rtl="0">
              <a:lnSpc>
                <a:spcPct val="100000"/>
              </a:lnSpc>
              <a:spcBef>
                <a:spcPts val="0"/>
              </a:spcBef>
              <a:spcAft>
                <a:spcPts val="0"/>
              </a:spcAft>
              <a:buNone/>
            </a:pPr>
            <a:endParaRPr lang="es-ES_tradnl" sz="3600" b="0" i="0" u="none" strike="noStrike" cap="none" dirty="0">
              <a:solidFill>
                <a:schemeClr val="tx1"/>
              </a:solidFill>
              <a:latin typeface="Calibri"/>
              <a:ea typeface="Calibri"/>
              <a:cs typeface="Calibri"/>
              <a:sym typeface="Calibri"/>
            </a:endParaRPr>
          </a:p>
          <a:p>
            <a:pPr marL="0" marR="0" lvl="0" indent="0" algn="l" rtl="0">
              <a:lnSpc>
                <a:spcPct val="100000"/>
              </a:lnSpc>
              <a:spcBef>
                <a:spcPts val="0"/>
              </a:spcBef>
              <a:spcAft>
                <a:spcPts val="0"/>
              </a:spcAft>
              <a:buNone/>
            </a:pPr>
            <a:r>
              <a:rPr lang="es-ES_tradnl" sz="1800" b="0" i="0" u="none" strike="noStrike" cap="none" dirty="0">
                <a:solidFill>
                  <a:schemeClr val="tx1"/>
                </a:solidFill>
                <a:latin typeface="Calibri"/>
                <a:ea typeface="Calibri"/>
                <a:cs typeface="Calibri"/>
                <a:sym typeface="Calibri"/>
              </a:rPr>
              <a:t>A continuación, cada grupo compartirá </a:t>
            </a:r>
            <a:r>
              <a:rPr lang="es-ES_tradnl" sz="1800" b="1" dirty="0">
                <a:solidFill>
                  <a:schemeClr val="tx1"/>
                </a:solidFill>
                <a:latin typeface="Calibri"/>
                <a:ea typeface="Calibri"/>
                <a:cs typeface="Calibri"/>
                <a:sym typeface="Calibri"/>
              </a:rPr>
              <a:t>un</a:t>
            </a:r>
            <a:r>
              <a:rPr lang="es-ES_tradnl" sz="1800" b="1" i="0" u="none" strike="noStrike" cap="none" dirty="0">
                <a:solidFill>
                  <a:schemeClr val="tx1"/>
                </a:solidFill>
                <a:latin typeface="Calibri"/>
                <a:ea typeface="Calibri"/>
                <a:cs typeface="Calibri"/>
                <a:sym typeface="Calibri"/>
              </a:rPr>
              <a:t> mensaje y explicará el contexto </a:t>
            </a:r>
            <a:r>
              <a:rPr lang="es-ES_tradnl" sz="1800" b="0" i="0" u="none" strike="noStrike" cap="none" dirty="0">
                <a:solidFill>
                  <a:schemeClr val="tx1"/>
                </a:solidFill>
                <a:latin typeface="Calibri"/>
                <a:ea typeface="Calibri"/>
                <a:cs typeface="Calibri"/>
                <a:sym typeface="Calibri"/>
              </a:rPr>
              <a:t>y el público objetivo de su mensaje.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4"/>
              </a:buClr>
              <a:buSzPts val="3600"/>
              <a:buFont typeface="Helvetica Neue"/>
              <a:buNone/>
            </a:pPr>
            <a:r>
              <a:rPr lang="es-ES_tradnl" dirty="0">
                <a:latin typeface="Calibri"/>
                <a:ea typeface="Calibri"/>
                <a:cs typeface="Calibri"/>
                <a:sym typeface="Calibri"/>
              </a:rPr>
              <a:t>¿Qué es prevención primaria?</a:t>
            </a:r>
          </a:p>
        </p:txBody>
      </p:sp>
      <p:sp>
        <p:nvSpPr>
          <p:cNvPr id="225" name="Google Shape;225;p5"/>
          <p:cNvSpPr txBox="1">
            <a:spLocks noGrp="1"/>
          </p:cNvSpPr>
          <p:nvPr>
            <p:ph type="body" idx="1"/>
          </p:nvPr>
        </p:nvSpPr>
        <p:spPr>
          <a:xfrm>
            <a:off x="656022" y="1971675"/>
            <a:ext cx="10820015" cy="3315942"/>
          </a:xfrm>
          <a:prstGeom prst="rect">
            <a:avLst/>
          </a:prstGeom>
          <a:noFill/>
          <a:ln>
            <a:noFill/>
          </a:ln>
        </p:spPr>
        <p:txBody>
          <a:bodyPr spcFirstLastPara="1" wrap="square" lIns="91425" tIns="45700" rIns="91425" bIns="45700" anchor="t" anchorCtr="0">
            <a:normAutofit/>
          </a:bodyPr>
          <a:lstStyle/>
          <a:p>
            <a:pPr marL="0" lvl="0" indent="0">
              <a:spcBef>
                <a:spcPts val="0"/>
              </a:spcBef>
              <a:buClr>
                <a:srgbClr val="757070"/>
              </a:buClr>
            </a:pPr>
            <a:r>
              <a:rPr lang="es-ES_tradnl" b="0" dirty="0">
                <a:solidFill>
                  <a:srgbClr val="757070"/>
                </a:solidFill>
                <a:latin typeface="Calibri"/>
                <a:ea typeface="Calibri"/>
                <a:cs typeface="Calibri"/>
                <a:sym typeface="Calibri"/>
              </a:rPr>
              <a:t>La prevención primaria consiste en identificar y abordar las tendencias o patrones de riesgo a los que se enfrentan niños, niñas y adolescentes dentro de la población, en lugar de identificar casos individuales de menores en situación de riesgo para prestarles servicios. La prevención primaria tiene por objeto reducir el riesgo de daño para todos los niños, niñas y adolescentes de una población o un subgrupo de la población.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4"/>
              </a:buClr>
              <a:buSzPts val="3600"/>
              <a:buFont typeface="Helvetica Neue"/>
              <a:buNone/>
            </a:pPr>
            <a:r>
              <a:rPr lang="es-ES_tradnl" dirty="0">
                <a:latin typeface="Helvetica Neue" panose="02000503000000020004" pitchFamily="2" charset="0"/>
                <a:ea typeface="Helvetica Neue" panose="02000503000000020004" pitchFamily="2" charset="0"/>
                <a:cs typeface="Helvetica Neue" panose="02000503000000020004" pitchFamily="2" charset="0"/>
                <a:sym typeface="Calibri"/>
              </a:rPr>
              <a:t>¿Qué significa “de alcance poblacional” en la prevención primaria?</a:t>
            </a:r>
          </a:p>
        </p:txBody>
      </p:sp>
      <p:sp>
        <p:nvSpPr>
          <p:cNvPr id="231" name="Google Shape;231;p6"/>
          <p:cNvSpPr txBox="1">
            <a:spLocks noGrp="1"/>
          </p:cNvSpPr>
          <p:nvPr>
            <p:ph type="body" idx="1"/>
          </p:nvPr>
        </p:nvSpPr>
        <p:spPr>
          <a:xfrm>
            <a:off x="656024" y="1984554"/>
            <a:ext cx="10857690" cy="4164082"/>
          </a:xfrm>
          <a:prstGeom prst="rect">
            <a:avLst/>
          </a:prstGeom>
          <a:noFill/>
          <a:ln>
            <a:noFill/>
          </a:ln>
        </p:spPr>
        <p:txBody>
          <a:bodyPr spcFirstLastPara="1" wrap="square" lIns="91425" tIns="45700" rIns="91425" bIns="45700" anchor="t" anchorCtr="0">
            <a:normAutofit/>
          </a:bodyPr>
          <a:lstStyle/>
          <a:p>
            <a:pPr marL="0" lvl="0" indent="0">
              <a:spcBef>
                <a:spcPts val="0"/>
              </a:spcBef>
              <a:buClr>
                <a:srgbClr val="757070"/>
              </a:buClr>
            </a:pPr>
            <a:r>
              <a:rPr lang="es-ES_tradnl" b="0" dirty="0">
                <a:solidFill>
                  <a:srgbClr val="757070"/>
                </a:solidFill>
                <a:latin typeface="Calibri"/>
                <a:ea typeface="Calibri"/>
                <a:cs typeface="Calibri"/>
                <a:sym typeface="Calibri"/>
              </a:rPr>
              <a:t>Una población puede referirse a toda una sociedad o a una parte de ella (por ejemplo, una comunidad geográfica específica) e incluir a todos los niños y niñas de esa comunidad. También puede referirse a un subgrupo de menores dentro de la sociedad en general; por ejemplo, todos los menores que viven en campos de refugiados dentro de un país, o todos los niños y niñas de entre uno y cinco años de edad en la sociedad en general.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pic>
        <p:nvPicPr>
          <p:cNvPr id="3" name="Imagen 2">
            <a:extLst>
              <a:ext uri="{FF2B5EF4-FFF2-40B4-BE49-F238E27FC236}">
                <a16:creationId xmlns:a16="http://schemas.microsoft.com/office/drawing/2014/main" id="{6796265A-5A48-D03F-E418-82DA10DD220C}"/>
              </a:ext>
            </a:extLst>
          </p:cNvPr>
          <p:cNvPicPr>
            <a:picLocks noChangeAspect="1"/>
          </p:cNvPicPr>
          <p:nvPr/>
        </p:nvPicPr>
        <p:blipFill>
          <a:blip r:embed="rId3"/>
          <a:stretch>
            <a:fillRect/>
          </a:stretch>
        </p:blipFill>
        <p:spPr>
          <a:xfrm>
            <a:off x="2419350" y="215900"/>
            <a:ext cx="7353300" cy="64262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4"/>
          <p:cNvSpPr txBox="1">
            <a:spLocks noGrp="1"/>
          </p:cNvSpPr>
          <p:nvPr>
            <p:ph type="body" idx="1"/>
          </p:nvPr>
        </p:nvSpPr>
        <p:spPr>
          <a:xfrm>
            <a:off x="656020" y="607306"/>
            <a:ext cx="10820015" cy="95677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7030A0"/>
              </a:buClr>
              <a:buSzPts val="2000"/>
              <a:buNone/>
            </a:pPr>
            <a:r>
              <a:rPr lang="es-ES_tradnl" sz="32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sym typeface="Calibri"/>
              </a:rPr>
              <a:t>Actividad 1, Debate en parejas: Prevención primaria, secundaria y terciaria</a:t>
            </a:r>
            <a:endParaRPr lang="es-ES_tradnl" sz="3200" dirty="0">
              <a:solidFill>
                <a:srgbClr val="92D050"/>
              </a:solidFill>
            </a:endParaRPr>
          </a:p>
        </p:txBody>
      </p:sp>
      <p:sp>
        <p:nvSpPr>
          <p:cNvPr id="242" name="Google Shape;242;p44"/>
          <p:cNvSpPr txBox="1">
            <a:spLocks noGrp="1"/>
          </p:cNvSpPr>
          <p:nvPr>
            <p:ph type="body" idx="2"/>
          </p:nvPr>
        </p:nvSpPr>
        <p:spPr>
          <a:xfrm>
            <a:off x="656020" y="2099457"/>
            <a:ext cx="10820015" cy="3729037"/>
          </a:xfrm>
          <a:prstGeom prst="rect">
            <a:avLst/>
          </a:prstGeom>
          <a:noFill/>
          <a:ln>
            <a:noFill/>
          </a:ln>
        </p:spPr>
        <p:txBody>
          <a:bodyPr spcFirstLastPara="1" wrap="square" lIns="91425" tIns="45700" rIns="91425" bIns="45700" anchor="t" anchorCtr="0">
            <a:normAutofit/>
          </a:bodyPr>
          <a:lstStyle/>
          <a:p>
            <a:pPr marL="50800" lvl="0" indent="0" algn="l" rtl="0">
              <a:lnSpc>
                <a:spcPct val="90000"/>
              </a:lnSpc>
              <a:spcBef>
                <a:spcPts val="0"/>
              </a:spcBef>
              <a:spcAft>
                <a:spcPts val="0"/>
              </a:spcAft>
              <a:buSzPts val="2800"/>
              <a:buNone/>
            </a:pPr>
            <a:r>
              <a:rPr lang="es-ES_tradnl" sz="2500" dirty="0">
                <a:solidFill>
                  <a:schemeClr val="tx1"/>
                </a:solidFill>
                <a:latin typeface="Calibri" panose="020F0502020204030204" pitchFamily="34" charset="0"/>
                <a:ea typeface="Calibri"/>
                <a:cs typeface="Calibri" panose="020F0502020204030204" pitchFamily="34" charset="0"/>
                <a:sym typeface="Calibri"/>
              </a:rPr>
              <a:t>Tómense </a:t>
            </a:r>
            <a:r>
              <a:rPr lang="es-ES_tradnl" sz="2500" b="1" dirty="0">
                <a:solidFill>
                  <a:schemeClr val="tx1"/>
                </a:solidFill>
                <a:latin typeface="Calibri" panose="020F0502020204030204" pitchFamily="34" charset="0"/>
                <a:ea typeface="Calibri"/>
                <a:cs typeface="Calibri" panose="020F0502020204030204" pitchFamily="34" charset="0"/>
                <a:sym typeface="Calibri"/>
              </a:rPr>
              <a:t>10 minutos </a:t>
            </a:r>
            <a:r>
              <a:rPr lang="es-ES_tradnl" sz="2500" dirty="0">
                <a:solidFill>
                  <a:schemeClr val="tx1"/>
                </a:solidFill>
                <a:latin typeface="Calibri" panose="020F0502020204030204" pitchFamily="34" charset="0"/>
                <a:ea typeface="Calibri"/>
                <a:cs typeface="Calibri" panose="020F0502020204030204" pitchFamily="34" charset="0"/>
                <a:sym typeface="Calibri"/>
              </a:rPr>
              <a:t>para debatir estas preguntas antes de compartirlas con el resto del grupo:</a:t>
            </a:r>
          </a:p>
          <a:p>
            <a:pPr marL="50800" lvl="0" indent="0" algn="l" rtl="0">
              <a:lnSpc>
                <a:spcPct val="90000"/>
              </a:lnSpc>
              <a:spcBef>
                <a:spcPts val="0"/>
              </a:spcBef>
              <a:spcAft>
                <a:spcPts val="0"/>
              </a:spcAft>
              <a:buSzPts val="2800"/>
              <a:buNone/>
            </a:pPr>
            <a:endParaRPr lang="es-ES_tradnl" sz="2500" dirty="0">
              <a:solidFill>
                <a:schemeClr val="tx1"/>
              </a:solidFill>
              <a:latin typeface="Calibri" panose="020F0502020204030204" pitchFamily="34" charset="0"/>
              <a:ea typeface="Calibri"/>
              <a:cs typeface="Calibri" panose="020F0502020204030204" pitchFamily="34" charset="0"/>
              <a:sym typeface="Calibri"/>
            </a:endParaRPr>
          </a:p>
          <a:p>
            <a:pPr marL="508000" lvl="0" indent="-457200" algn="l" rtl="0">
              <a:lnSpc>
                <a:spcPct val="90000"/>
              </a:lnSpc>
              <a:spcBef>
                <a:spcPts val="0"/>
              </a:spcBef>
              <a:spcAft>
                <a:spcPts val="0"/>
              </a:spcAft>
              <a:buSzPts val="2800"/>
              <a:buAutoNum type="arabicPeriod"/>
            </a:pPr>
            <a:r>
              <a:rPr lang="es-ES_tradnl" sz="2500" dirty="0">
                <a:solidFill>
                  <a:schemeClr val="tx1"/>
                </a:solidFill>
                <a:latin typeface="Calibri" panose="020F0502020204030204" pitchFamily="34" charset="0"/>
                <a:ea typeface="Calibri"/>
                <a:cs typeface="Calibri" panose="020F0502020204030204" pitchFamily="34" charset="0"/>
                <a:sym typeface="Calibri"/>
              </a:rPr>
              <a:t>Generen ejemplos para cada nivel (prevención primaria, secundaria y terciaria) relacionados con la prevención de la separación familiar. </a:t>
            </a:r>
          </a:p>
          <a:p>
            <a:pPr marL="508000" lvl="0" indent="-457200" algn="l" rtl="0">
              <a:lnSpc>
                <a:spcPct val="90000"/>
              </a:lnSpc>
              <a:spcBef>
                <a:spcPts val="0"/>
              </a:spcBef>
              <a:spcAft>
                <a:spcPts val="0"/>
              </a:spcAft>
              <a:buSzPts val="2800"/>
              <a:buAutoNum type="arabicPeriod"/>
            </a:pPr>
            <a:r>
              <a:rPr lang="es-ES_tradnl" sz="2500" dirty="0">
                <a:solidFill>
                  <a:schemeClr val="tx1"/>
                </a:solidFill>
                <a:latin typeface="Calibri" panose="020F0502020204030204" pitchFamily="34" charset="0"/>
                <a:ea typeface="Calibri"/>
                <a:cs typeface="Calibri" panose="020F0502020204030204" pitchFamily="34" charset="0"/>
                <a:sym typeface="Calibri"/>
              </a:rPr>
              <a:t>Identifiquen los grupos destinatarios de la prevención primaria, secundaria y terciaria.</a:t>
            </a:r>
            <a:br>
              <a:rPr lang="es-ES_tradnl" sz="1400" b="0" i="0" u="none" strike="noStrike" dirty="0">
                <a:solidFill>
                  <a:schemeClr val="bg2"/>
                </a:solidFill>
                <a:latin typeface="Calibri"/>
                <a:ea typeface="Calibri"/>
                <a:cs typeface="Calibri"/>
                <a:sym typeface="Calibri"/>
              </a:rPr>
            </a:br>
            <a:br>
              <a:rPr lang="es-ES_tradnl" sz="1400" b="0" i="0" u="none" strike="noStrike" dirty="0">
                <a:solidFill>
                  <a:schemeClr val="bg2"/>
                </a:solidFill>
                <a:latin typeface="Calibri"/>
                <a:ea typeface="Calibri"/>
                <a:cs typeface="Calibri"/>
                <a:sym typeface="Calibri"/>
              </a:rPr>
            </a:br>
            <a:endParaRPr lang="es-ES_tradnl" dirty="0">
              <a:solidFill>
                <a:schemeClr val="bg2"/>
              </a:solidFill>
            </a:endParaRPr>
          </a:p>
          <a:p>
            <a:pPr marL="228600" lvl="0" indent="-50800" algn="l" rtl="0">
              <a:lnSpc>
                <a:spcPct val="90000"/>
              </a:lnSpc>
              <a:spcBef>
                <a:spcPts val="1000"/>
              </a:spcBef>
              <a:spcAft>
                <a:spcPts val="0"/>
              </a:spcAft>
              <a:buClr>
                <a:schemeClr val="accent2"/>
              </a:buClr>
              <a:buSzPts val="2800"/>
              <a:buNone/>
            </a:pPr>
            <a:endParaRPr lang="es-ES_tradnl"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 name="CuadroTexto 1">
            <a:extLst>
              <a:ext uri="{FF2B5EF4-FFF2-40B4-BE49-F238E27FC236}">
                <a16:creationId xmlns:a16="http://schemas.microsoft.com/office/drawing/2014/main" id="{2DD2EA08-7BDB-070B-E48E-EFD1DF4CBD92}"/>
              </a:ext>
            </a:extLst>
          </p:cNvPr>
          <p:cNvSpPr txBox="1"/>
          <p:nvPr/>
        </p:nvSpPr>
        <p:spPr>
          <a:xfrm>
            <a:off x="1478979" y="619432"/>
            <a:ext cx="8836095" cy="369332"/>
          </a:xfrm>
          <a:prstGeom prst="rect">
            <a:avLst/>
          </a:prstGeom>
          <a:noFill/>
        </p:spPr>
        <p:txBody>
          <a:bodyPr wrap="square" rtlCol="0">
            <a:spAutoFit/>
          </a:bodyPr>
          <a:lstStyle/>
          <a:p>
            <a:r>
              <a:rPr lang="es-ES_tradnl" sz="1800" dirty="0">
                <a:solidFill>
                  <a:schemeClr val="accent1">
                    <a:lumMod val="60000"/>
                    <a:lumOff val="40000"/>
                  </a:schemeClr>
                </a:solidFill>
              </a:rPr>
              <a:t>3. PRINCIPIOS PARA INTERVENCIONES EFECTIVAS </a:t>
            </a:r>
          </a:p>
        </p:txBody>
      </p:sp>
      <p:pic>
        <p:nvPicPr>
          <p:cNvPr id="7" name="Imagen 6" descr="Escala de tiempo&#10;&#10;El contenido generado por IA puede ser incorrecto.">
            <a:extLst>
              <a:ext uri="{FF2B5EF4-FFF2-40B4-BE49-F238E27FC236}">
                <a16:creationId xmlns:a16="http://schemas.microsoft.com/office/drawing/2014/main" id="{A516F9B9-CEEF-B385-C5D1-FCC2FB15CACE}"/>
              </a:ext>
            </a:extLst>
          </p:cNvPr>
          <p:cNvPicPr>
            <a:picLocks noChangeAspect="1"/>
          </p:cNvPicPr>
          <p:nvPr/>
        </p:nvPicPr>
        <p:blipFill>
          <a:blip r:embed="rId3"/>
          <a:stretch>
            <a:fillRect/>
          </a:stretch>
        </p:blipFill>
        <p:spPr>
          <a:xfrm>
            <a:off x="1001513" y="1211158"/>
            <a:ext cx="10512061" cy="593363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5"/>
          <p:cNvSpPr txBox="1">
            <a:spLocks noGrp="1"/>
          </p:cNvSpPr>
          <p:nvPr>
            <p:ph type="title"/>
          </p:nvPr>
        </p:nvSpPr>
        <p:spPr>
          <a:xfrm>
            <a:off x="496218" y="673342"/>
            <a:ext cx="10412188" cy="72072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92D050"/>
              </a:buClr>
              <a:buSzPct val="100000"/>
              <a:buFont typeface="Helvetica Neue"/>
              <a:buNone/>
            </a:pPr>
            <a:r>
              <a:rPr lang="es-ES_tradnl" dirty="0">
                <a:latin typeface="Helvetica Neue" panose="02000503000000020004" pitchFamily="2" charset="0"/>
                <a:ea typeface="Helvetica Neue" panose="02000503000000020004" pitchFamily="2" charset="0"/>
                <a:cs typeface="Helvetica Neue" panose="02000503000000020004" pitchFamily="2" charset="0"/>
                <a:sym typeface="Calibri"/>
              </a:rPr>
              <a:t>Aplicación de la prevención secundaria a la prevención de la separación familiar</a:t>
            </a:r>
          </a:p>
        </p:txBody>
      </p:sp>
      <p:sp>
        <p:nvSpPr>
          <p:cNvPr id="253" name="Google Shape;253;p45"/>
          <p:cNvSpPr txBox="1"/>
          <p:nvPr/>
        </p:nvSpPr>
        <p:spPr>
          <a:xfrm>
            <a:off x="496218" y="2042925"/>
            <a:ext cx="10927343" cy="5212079"/>
          </a:xfrm>
          <a:prstGeom prst="rect">
            <a:avLst/>
          </a:prstGeom>
          <a:noFill/>
          <a:ln>
            <a:noFill/>
          </a:ln>
        </p:spPr>
        <p:txBody>
          <a:bodyPr spcFirstLastPara="1" wrap="square" lIns="91425" tIns="45700" rIns="91425" bIns="45700" anchor="t" anchorCtr="0">
            <a:noAutofit/>
          </a:bodyPr>
          <a:lstStyle/>
          <a:p>
            <a:pPr marL="342900" marR="0" lvl="0" indent="-342900" algn="l" rtl="0">
              <a:lnSpc>
                <a:spcPct val="90000"/>
              </a:lnSpc>
              <a:spcBef>
                <a:spcPts val="0"/>
              </a:spcBef>
              <a:spcAft>
                <a:spcPts val="0"/>
              </a:spcAft>
              <a:buClr>
                <a:srgbClr val="92D050"/>
              </a:buClr>
              <a:buSzPts val="2400"/>
              <a:buFont typeface="Courier New"/>
              <a:buChar char="o"/>
            </a:pPr>
            <a:r>
              <a:rPr lang="es-ES_tradnl" sz="2400" b="0" i="0" u="none" strike="noStrike" cap="none" dirty="0">
                <a:solidFill>
                  <a:schemeClr val="dk1"/>
                </a:solidFill>
                <a:latin typeface="Calibri"/>
                <a:ea typeface="Calibri"/>
                <a:cs typeface="Calibri"/>
                <a:sym typeface="Calibri"/>
              </a:rPr>
              <a:t>Prevención secundaria: aborda la amenaza específica o las vulnerabilidades de los menores considerados expuestos al riesgo de separación familiar;</a:t>
            </a:r>
            <a:endParaRPr lang="es-ES_tradnl" sz="1400" b="0" i="0" u="none" strike="noStrike" cap="none" dirty="0">
              <a:solidFill>
                <a:srgbClr val="000000"/>
              </a:solidFill>
              <a:latin typeface="Calibri"/>
              <a:ea typeface="Calibri"/>
              <a:cs typeface="Calibri"/>
              <a:sym typeface="Calibri"/>
            </a:endParaRPr>
          </a:p>
          <a:p>
            <a:pPr marL="495300" marR="0" lvl="0" indent="-190500" algn="l" rtl="0">
              <a:lnSpc>
                <a:spcPct val="90000"/>
              </a:lnSpc>
              <a:spcBef>
                <a:spcPts val="1000"/>
              </a:spcBef>
              <a:spcAft>
                <a:spcPts val="0"/>
              </a:spcAft>
              <a:buClr>
                <a:srgbClr val="92D050"/>
              </a:buClr>
              <a:buSzPts val="2400"/>
              <a:buFont typeface="Courier New"/>
              <a:buNone/>
            </a:pPr>
            <a:endParaRPr lang="es-ES_tradnl" sz="2400" b="0" i="0" u="none" strike="noStrike" cap="none" dirty="0">
              <a:solidFill>
                <a:schemeClr val="dk1"/>
              </a:solidFill>
              <a:latin typeface="Calibri"/>
              <a:ea typeface="Calibri"/>
              <a:cs typeface="Calibri"/>
              <a:sym typeface="Calibri"/>
            </a:endParaRPr>
          </a:p>
          <a:p>
            <a:pPr marL="342900" marR="0" lvl="0" indent="-342900" algn="l" rtl="0">
              <a:lnSpc>
                <a:spcPct val="90000"/>
              </a:lnSpc>
              <a:spcBef>
                <a:spcPts val="1000"/>
              </a:spcBef>
              <a:spcAft>
                <a:spcPts val="0"/>
              </a:spcAft>
              <a:buClr>
                <a:srgbClr val="92D050"/>
              </a:buClr>
              <a:buSzPts val="2400"/>
              <a:buFont typeface="Courier New"/>
              <a:buChar char="o"/>
            </a:pPr>
            <a:r>
              <a:rPr lang="es-ES_tradnl" sz="2400" b="0" i="0" u="none" strike="noStrike" cap="none" dirty="0">
                <a:solidFill>
                  <a:schemeClr val="dk1"/>
                </a:solidFill>
                <a:latin typeface="Calibri"/>
                <a:ea typeface="Calibri"/>
                <a:cs typeface="Calibri"/>
                <a:sym typeface="Calibri"/>
              </a:rPr>
              <a:t>El grupo destinatario son todos los niños</a:t>
            </a:r>
            <a:r>
              <a:rPr lang="es-ES_tradnl" sz="2400" dirty="0">
                <a:solidFill>
                  <a:schemeClr val="dk1"/>
                </a:solidFill>
                <a:latin typeface="Calibri"/>
                <a:ea typeface="Calibri"/>
                <a:cs typeface="Calibri"/>
                <a:sym typeface="Calibri"/>
              </a:rPr>
              <a:t> y </a:t>
            </a:r>
            <a:r>
              <a:rPr lang="es-ES_tradnl" sz="2400" b="0" i="0" u="none" strike="noStrike" cap="none" dirty="0">
                <a:solidFill>
                  <a:schemeClr val="dk1"/>
                </a:solidFill>
                <a:latin typeface="Calibri"/>
                <a:ea typeface="Calibri"/>
                <a:cs typeface="Calibri"/>
                <a:sym typeface="Calibri"/>
              </a:rPr>
              <a:t>niñas considerados más expuestos al riesgo de separación familiar.</a:t>
            </a:r>
            <a:endParaRPr lang="es-ES_tradnl" sz="2000" b="0" i="0" u="none" strike="noStrike" cap="none" dirty="0">
              <a:solidFill>
                <a:schemeClr val="dk1"/>
              </a:solidFill>
              <a:latin typeface="Helvetica Neue"/>
              <a:ea typeface="Helvetica Neue"/>
              <a:cs typeface="Helvetica Neue"/>
              <a:sym typeface="Helvetica Neue"/>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6"/>
          <p:cNvSpPr txBox="1">
            <a:spLocks noGrp="1"/>
          </p:cNvSpPr>
          <p:nvPr>
            <p:ph type="title"/>
          </p:nvPr>
        </p:nvSpPr>
        <p:spPr>
          <a:xfrm>
            <a:off x="1449415" y="750870"/>
            <a:ext cx="9293170" cy="7207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s-ES_tradnl" sz="1400" dirty="0">
                <a:latin typeface="Calibri"/>
                <a:ea typeface="Calibri"/>
                <a:cs typeface="Calibri"/>
                <a:sym typeface="Calibri"/>
              </a:rPr>
              <a:t>La devastadora tormenta tropical que azotó el norte de Mindanao, en Filipinas, en diciembre de 2011, afectó a unas 600 000 personas en 13 provincias, provocó daños en puentes y carreteras y destruyó viviendas. (</a:t>
            </a:r>
            <a:r>
              <a:rPr lang="es-ES_tradnl" sz="1400" dirty="0" err="1">
                <a:latin typeface="Calibri"/>
                <a:ea typeface="Calibri"/>
                <a:cs typeface="Calibri"/>
                <a:sym typeface="Calibri"/>
              </a:rPr>
              <a:t>unocha.org</a:t>
            </a:r>
            <a:r>
              <a:rPr lang="es-ES_tradnl" sz="1400" dirty="0">
                <a:latin typeface="Calibri"/>
                <a:ea typeface="Calibri"/>
                <a:cs typeface="Calibri"/>
                <a:sym typeface="Calibri"/>
              </a:rPr>
              <a:t>)</a:t>
            </a:r>
          </a:p>
        </p:txBody>
      </p:sp>
      <p:pic>
        <p:nvPicPr>
          <p:cNvPr id="259" name="Google Shape;259;p46" descr="Preparedness | OCHA - Mozilla Firefox"/>
          <p:cNvPicPr preferRelativeResize="0"/>
          <p:nvPr/>
        </p:nvPicPr>
        <p:blipFill rotWithShape="1">
          <a:blip r:embed="rId3">
            <a:alphaModFix/>
          </a:blip>
          <a:srcRect l="24997" t="27557" r="26997" b="17646"/>
          <a:stretch/>
        </p:blipFill>
        <p:spPr>
          <a:xfrm>
            <a:off x="2855640" y="1484784"/>
            <a:ext cx="6912766" cy="462234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7"/>
          <p:cNvSpPr txBox="1">
            <a:spLocks noGrp="1"/>
          </p:cNvSpPr>
          <p:nvPr>
            <p:ph type="title"/>
          </p:nvPr>
        </p:nvSpPr>
        <p:spPr>
          <a:xfrm>
            <a:off x="381434" y="297684"/>
            <a:ext cx="11457640" cy="178450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s-ES_tradnl" sz="3200" b="1"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sym typeface="Calibri"/>
              </a:rPr>
              <a:t>Elaboración de mensajes y contenido informativo sobre la prevención de la separación</a:t>
            </a:r>
          </a:p>
        </p:txBody>
      </p:sp>
      <p:sp>
        <p:nvSpPr>
          <p:cNvPr id="265" name="Google Shape;265;p47"/>
          <p:cNvSpPr txBox="1"/>
          <p:nvPr/>
        </p:nvSpPr>
        <p:spPr>
          <a:xfrm>
            <a:off x="670192" y="2082189"/>
            <a:ext cx="11168882" cy="446272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30000"/>
              </a:lnSpc>
              <a:spcBef>
                <a:spcPts val="0"/>
              </a:spcBef>
              <a:spcAft>
                <a:spcPts val="0"/>
              </a:spcAft>
              <a:buClr>
                <a:srgbClr val="000000"/>
              </a:buClr>
              <a:buSzPts val="1800"/>
              <a:buFont typeface="Noto Sans Symbols"/>
              <a:buChar char="✔"/>
            </a:pPr>
            <a:r>
              <a:rPr lang="es-ES_tradnl" sz="1800" b="0" i="0" u="none" strike="noStrike" cap="none" dirty="0">
                <a:solidFill>
                  <a:srgbClr val="000000"/>
                </a:solidFill>
                <a:latin typeface="Calibri"/>
                <a:ea typeface="Calibri"/>
                <a:cs typeface="Calibri"/>
                <a:sym typeface="Calibri"/>
              </a:rPr>
              <a:t>Deben ajustarse a los contextos culturales y sociales.</a:t>
            </a:r>
          </a:p>
          <a:p>
            <a:pPr marL="285750" marR="0" lvl="0" indent="-285750" algn="just" rtl="0">
              <a:lnSpc>
                <a:spcPct val="130000"/>
              </a:lnSpc>
              <a:spcBef>
                <a:spcPts val="0"/>
              </a:spcBef>
              <a:spcAft>
                <a:spcPts val="0"/>
              </a:spcAft>
              <a:buClr>
                <a:srgbClr val="000000"/>
              </a:buClr>
              <a:buSzPts val="1800"/>
              <a:buFont typeface="Noto Sans Symbols"/>
              <a:buChar char="✔"/>
            </a:pPr>
            <a:r>
              <a:rPr lang="es-ES_tradnl" sz="1800" b="0" i="0" u="none" strike="noStrike" cap="none" dirty="0">
                <a:solidFill>
                  <a:srgbClr val="000000"/>
                </a:solidFill>
                <a:latin typeface="Calibri"/>
                <a:ea typeface="Calibri"/>
                <a:cs typeface="Calibri"/>
                <a:sym typeface="Calibri"/>
              </a:rPr>
              <a:t>Campaña de información pública.</a:t>
            </a:r>
            <a:endParaRPr lang="es-ES_tradnl" dirty="0"/>
          </a:p>
          <a:p>
            <a:pPr marL="285750" marR="0" lvl="0" indent="-285750" algn="just" rtl="0">
              <a:lnSpc>
                <a:spcPct val="130000"/>
              </a:lnSpc>
              <a:spcBef>
                <a:spcPts val="1000"/>
              </a:spcBef>
              <a:spcAft>
                <a:spcPts val="0"/>
              </a:spcAft>
              <a:buClr>
                <a:srgbClr val="000000"/>
              </a:buClr>
              <a:buSzPts val="1800"/>
              <a:buFont typeface="Noto Sans Symbols"/>
              <a:buChar char="✔"/>
            </a:pPr>
            <a:r>
              <a:rPr lang="es-ES_tradnl" sz="1800" b="0" i="0" u="none" strike="noStrike" cap="none" dirty="0">
                <a:solidFill>
                  <a:srgbClr val="000000"/>
                </a:solidFill>
                <a:latin typeface="Calibri"/>
                <a:ea typeface="Calibri"/>
                <a:cs typeface="Calibri"/>
                <a:sym typeface="Calibri"/>
              </a:rPr>
              <a:t>Mensajes estándares sobre protección de la niñez y la adolescencia (cuando sea posible) adaptados al contexto. </a:t>
            </a:r>
            <a:endParaRPr lang="es-ES_tradnl" dirty="0"/>
          </a:p>
          <a:p>
            <a:pPr marL="285750" marR="0" lvl="0" indent="-285750" algn="just" rtl="0">
              <a:lnSpc>
                <a:spcPct val="130000"/>
              </a:lnSpc>
              <a:spcBef>
                <a:spcPts val="1000"/>
              </a:spcBef>
              <a:spcAft>
                <a:spcPts val="0"/>
              </a:spcAft>
              <a:buClr>
                <a:srgbClr val="000000"/>
              </a:buClr>
              <a:buSzPts val="1800"/>
              <a:buFont typeface="Noto Sans Symbols"/>
              <a:buChar char="✔"/>
            </a:pPr>
            <a:r>
              <a:rPr lang="es-ES_tradnl" sz="1800" b="0" i="0" u="none" strike="noStrike" cap="none" dirty="0">
                <a:solidFill>
                  <a:srgbClr val="000000"/>
                </a:solidFill>
                <a:latin typeface="Calibri"/>
                <a:ea typeface="Calibri"/>
                <a:cs typeface="Calibri"/>
                <a:sym typeface="Calibri"/>
              </a:rPr>
              <a:t>Los mensajes deben estar redactados en los idiomas o dialectos locales.</a:t>
            </a:r>
            <a:endParaRPr lang="es-ES_tradnl" dirty="0"/>
          </a:p>
          <a:p>
            <a:pPr marL="285750" marR="0" lvl="0" indent="-285750" algn="just" rtl="0">
              <a:lnSpc>
                <a:spcPct val="130000"/>
              </a:lnSpc>
              <a:spcBef>
                <a:spcPts val="1000"/>
              </a:spcBef>
              <a:spcAft>
                <a:spcPts val="0"/>
              </a:spcAft>
              <a:buClr>
                <a:srgbClr val="000000"/>
              </a:buClr>
              <a:buSzPts val="1800"/>
              <a:buFont typeface="Noto Sans Symbols"/>
              <a:buChar char="✔"/>
            </a:pPr>
            <a:r>
              <a:rPr lang="es-ES_tradnl" sz="1800" b="0" i="0" u="none" strike="noStrike" cap="none" dirty="0">
                <a:solidFill>
                  <a:srgbClr val="000000"/>
                </a:solidFill>
                <a:latin typeface="Calibri"/>
                <a:ea typeface="Calibri"/>
                <a:cs typeface="Calibri"/>
                <a:sym typeface="Calibri"/>
              </a:rPr>
              <a:t>Incluir materiales con imágenes para quienes no saben leer.</a:t>
            </a:r>
          </a:p>
          <a:p>
            <a:pPr marL="285750" marR="0" lvl="0" indent="-285750" algn="just" rtl="0">
              <a:lnSpc>
                <a:spcPct val="130000"/>
              </a:lnSpc>
              <a:spcBef>
                <a:spcPts val="1000"/>
              </a:spcBef>
              <a:spcAft>
                <a:spcPts val="0"/>
              </a:spcAft>
              <a:buClr>
                <a:srgbClr val="000000"/>
              </a:buClr>
              <a:buSzPts val="1800"/>
              <a:buFont typeface="Noto Sans Symbols"/>
              <a:buChar char="✔"/>
            </a:pPr>
            <a:r>
              <a:rPr lang="es-ES_tradnl" sz="1800" b="0" i="0" u="none" strike="noStrike" cap="none" dirty="0">
                <a:solidFill>
                  <a:srgbClr val="000000"/>
                </a:solidFill>
                <a:latin typeface="Calibri"/>
                <a:ea typeface="Calibri"/>
                <a:cs typeface="Calibri"/>
                <a:sym typeface="Calibri"/>
              </a:rPr>
              <a:t>Contenido adecuado para niños</a:t>
            </a:r>
            <a:r>
              <a:rPr lang="es-ES_tradnl" sz="1800" dirty="0">
                <a:latin typeface="Calibri"/>
                <a:ea typeface="Calibri"/>
                <a:cs typeface="Calibri"/>
                <a:sym typeface="Calibri"/>
              </a:rPr>
              <a:t>, </a:t>
            </a:r>
            <a:r>
              <a:rPr lang="es-ES_tradnl" sz="1800" b="0" i="0" u="none" strike="noStrike" cap="none" dirty="0">
                <a:solidFill>
                  <a:srgbClr val="000000"/>
                </a:solidFill>
                <a:latin typeface="Calibri"/>
                <a:ea typeface="Calibri"/>
                <a:cs typeface="Calibri"/>
                <a:sym typeface="Calibri"/>
              </a:rPr>
              <a:t>niñas y adolescentes.</a:t>
            </a:r>
          </a:p>
          <a:p>
            <a:pPr marL="285750" marR="0" lvl="0" indent="-285750" algn="just" rtl="0">
              <a:lnSpc>
                <a:spcPct val="130000"/>
              </a:lnSpc>
              <a:spcBef>
                <a:spcPts val="1000"/>
              </a:spcBef>
              <a:spcAft>
                <a:spcPts val="0"/>
              </a:spcAft>
              <a:buClr>
                <a:srgbClr val="000000"/>
              </a:buClr>
              <a:buSzPts val="1800"/>
              <a:buFont typeface="Noto Sans Symbols"/>
              <a:buChar char="✔"/>
            </a:pPr>
            <a:r>
              <a:rPr lang="es-ES_tradnl" sz="1800" b="0" i="0" u="none" strike="noStrike" cap="none" dirty="0">
                <a:solidFill>
                  <a:srgbClr val="000000"/>
                </a:solidFill>
                <a:latin typeface="Calibri"/>
                <a:ea typeface="Calibri"/>
                <a:cs typeface="Calibri"/>
                <a:sym typeface="Calibri"/>
              </a:rPr>
              <a:t>Utilizar una variedad de medios relevantes y apropiados, por ejemplo, mensajes SMS, radio local, folletos, carteles o anuncios, grupos de teatro o anuncios en lugares públicos. </a:t>
            </a:r>
          </a:p>
          <a:p>
            <a:pPr marL="285750" marR="0" lvl="0" indent="-285750" algn="just" rtl="0">
              <a:lnSpc>
                <a:spcPct val="130000"/>
              </a:lnSpc>
              <a:spcBef>
                <a:spcPts val="1000"/>
              </a:spcBef>
              <a:spcAft>
                <a:spcPts val="0"/>
              </a:spcAft>
              <a:buClr>
                <a:srgbClr val="000000"/>
              </a:buClr>
              <a:buSzPts val="1800"/>
              <a:buFont typeface="Noto Sans Symbols"/>
              <a:buChar char="✔"/>
            </a:pPr>
            <a:r>
              <a:rPr lang="es-ES_tradnl" sz="1800" b="0" i="0" u="none" strike="noStrike" cap="none" dirty="0">
                <a:solidFill>
                  <a:srgbClr val="000000"/>
                </a:solidFill>
                <a:latin typeface="Calibri"/>
                <a:ea typeface="Calibri"/>
                <a:cs typeface="Calibri"/>
                <a:sym typeface="Calibri"/>
              </a:rPr>
              <a:t>Deben elaborarse con aportes de las comunidades locales, incluidos los niños, niñas y adolescentes, debe probarse antes de su uso y centrarse en acciones positivas.</a:t>
            </a:r>
          </a:p>
        </p:txBody>
      </p:sp>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TotalTime>
  <Words>670</Words>
  <Application>Microsoft Macintosh PowerPoint</Application>
  <PresentationFormat>Widescreen</PresentationFormat>
  <Paragraphs>47</Paragraphs>
  <Slides>10</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Noto Sans Symbols</vt:lpstr>
      <vt:lpstr>Helvetica Neue</vt:lpstr>
      <vt:lpstr>Courier New</vt:lpstr>
      <vt:lpstr>Office Theme</vt:lpstr>
      <vt:lpstr>PowerPoint Presentation</vt:lpstr>
      <vt:lpstr>¿Qué es prevención primaria?</vt:lpstr>
      <vt:lpstr>¿Qué significa “de alcance poblacional” en la prevención primaria?</vt:lpstr>
      <vt:lpstr>PowerPoint Presentation</vt:lpstr>
      <vt:lpstr>PowerPoint Presentation</vt:lpstr>
      <vt:lpstr>PowerPoint Presentation</vt:lpstr>
      <vt:lpstr>Aplicación de la prevención secundaria a la prevención de la separación familiar</vt:lpstr>
      <vt:lpstr>La devastadora tormenta tropical que azotó el norte de Mindanao, en Filipinas, en diciembre de 2011, afectó a unas 600 000 personas en 13 provincias, provocó daños en puentes y carreteras y destruyó viviendas. (unocha.org)</vt:lpstr>
      <vt:lpstr>Elaboración de mensajes y contenido informativo sobre la prevención de la separación</vt:lpstr>
      <vt:lpstr>Actividad 2: Analizar los riesgos en un caso práctico y elaborar mensajes sobre la prevención de la separación.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Kyra Loat</cp:lastModifiedBy>
  <cp:revision>12</cp:revision>
  <dcterms:created xsi:type="dcterms:W3CDTF">2017-12-20T18:51:03Z</dcterms:created>
  <dcterms:modified xsi:type="dcterms:W3CDTF">2026-05-22T15:15:25Z</dcterms:modified>
</cp:coreProperties>
</file>